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94" r:id="rId6"/>
    <p:sldId id="260" r:id="rId7"/>
    <p:sldId id="263" r:id="rId8"/>
    <p:sldId id="266" r:id="rId9"/>
    <p:sldId id="262" r:id="rId10"/>
    <p:sldId id="265" r:id="rId11"/>
    <p:sldId id="264" r:id="rId12"/>
    <p:sldId id="267" r:id="rId13"/>
    <p:sldId id="268" r:id="rId14"/>
    <p:sldId id="269" r:id="rId15"/>
    <p:sldId id="270" r:id="rId16"/>
    <p:sldId id="295" r:id="rId17"/>
    <p:sldId id="273" r:id="rId18"/>
    <p:sldId id="271" r:id="rId19"/>
    <p:sldId id="274" r:id="rId20"/>
    <p:sldId id="275" r:id="rId21"/>
    <p:sldId id="296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3" r:id="rId32"/>
    <p:sldId id="287" r:id="rId33"/>
    <p:sldId id="288" r:id="rId34"/>
    <p:sldId id="289" r:id="rId35"/>
    <p:sldId id="292" r:id="rId36"/>
    <p:sldId id="293" r:id="rId37"/>
    <p:sldId id="290" r:id="rId38"/>
    <p:sldId id="28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" y="5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86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09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57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5601B-038F-4EFF-A81D-4CF7D7FED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6F96C-FF63-4BCD-BB6B-7D8A4BF8A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B798E-52C1-42C0-95E4-83D058F4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784B6-1451-459E-A5BE-C44CEA71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16786-B5DB-4706-8ABC-951EAB31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2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3291-A8E8-423B-A895-9C44258B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9B22E-0181-4A46-92D4-BE671CC8E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052BC-1B16-41A8-93A3-D7D380F3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0FC3-3E4D-485F-820A-21EBD0DC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7705D-3092-4B9B-B7B5-4355D80D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1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5E08-4B64-4D50-B5A2-94A6ABCB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23CF-390C-4CFD-9DF0-9A4071FAA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C4386-108B-488C-90FE-828DFE8F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B1998-4E6B-46B4-BB64-4B014041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DCA90-C4DD-42D4-8BD9-5075941C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34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6AD6-FD2E-4F43-A1EB-71446774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2ACBF-5FE1-4CFE-BD22-874F4181D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8FA46-0085-490B-871E-493A89BE9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7CE0F-6C2A-4753-8B66-50875F15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77104-F055-45A5-BD3F-35B310D8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59503-AE98-4381-8A49-9B520C31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2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A918-900F-40FD-8AC9-94CBDCEC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05E28-C180-4398-A9A6-D2704C836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6DE0D-42FF-4BB5-98F9-00A5DCC65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D62A9-17AA-4744-BF2C-4F2E15499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B04D9-B395-4FA2-8E01-859EFCDE2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CD92-1165-431F-BCCC-2DA08AF7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AE0CD-CE5A-4DA0-ADCA-EAB62F78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4B6CA-03C1-4032-BEA2-8736A8DB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3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99B7-E4AB-4940-99CC-D3182E52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F0C00-FA19-4C10-8D45-D6581845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A9B1B-C15A-4600-91FA-16DA7379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93114-937B-400D-9ECD-E114C137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82E94-F9B0-4BFB-9F41-930DB2B7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CA941-913A-48E9-8AD4-2909BA99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F1620-C39E-4E24-B752-76ED30C1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D5BE-8FCA-46E8-BDDA-B842DBD7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BF686-9BDA-4B7D-869A-EBE73A80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0C061-B431-4EDA-9442-12ED6678F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86627-D794-4074-B8E5-E1374221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658EF-9BF5-4C1A-B8AB-FCDEA73C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8165F-6B29-47BD-81CC-92D1865D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101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2647-230D-42BA-B730-AF73A2D0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1090E-519F-45A3-8821-3D3F9B73C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DCE08-36BA-4A98-BF6B-81FB43786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2971F-197F-436D-928A-FAE933D6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BDD45-BCC7-49F6-BDD6-5C79A18E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C4AE2-EA4D-42FD-9DDB-531D6FC9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68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07C1-C610-489A-97AD-AEE255E2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E7EBE-FA65-483E-87DA-832C221CC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A82A8-636E-475F-9EEA-0BFB5BD4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225FD-7B2B-46DD-9A05-36113372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53A4B-3CCB-415D-80B2-728D3DAE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6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2ED90-6A6C-4491-9D8B-5BADD9610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40404-A6AD-4321-A804-9A2E2C58B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96A92-4B6B-4ACB-997E-556EF00E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492F3-23C1-4304-9CDC-41FFC8C2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DB374-5C41-4195-B455-A8DA33CA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8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52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2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52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9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6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15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6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6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577FB-9BD5-4C46-A3C0-A1A18524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742CD-09D5-46AC-8875-773FCB85D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26A20-7F75-457F-A1EB-377A100DD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550D-E5B8-4531-B1B3-B707547C6461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2D70C-2F97-47BC-87FC-46F36AF84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BDCDE-7219-45CD-8E00-A3387C58B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9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image" Target="../media/image76.png"/><Relationship Id="rId3" Type="http://schemas.openxmlformats.org/officeDocument/2006/relationships/tags" Target="../tags/tag115.xml"/><Relationship Id="rId21" Type="http://schemas.openxmlformats.org/officeDocument/2006/relationships/image" Target="../media/image74.png"/><Relationship Id="rId34" Type="http://schemas.openxmlformats.org/officeDocument/2006/relationships/image" Target="../media/image81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image" Target="../media/image51.png"/><Relationship Id="rId33" Type="http://schemas.openxmlformats.org/officeDocument/2006/relationships/image" Target="../media/image80.png"/><Relationship Id="rId38" Type="http://schemas.openxmlformats.org/officeDocument/2006/relationships/image" Target="../media/image84.png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image" Target="../media/image73.png"/><Relationship Id="rId29" Type="http://schemas.openxmlformats.org/officeDocument/2006/relationships/image" Target="../media/image8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55.png"/><Relationship Id="rId32" Type="http://schemas.openxmlformats.org/officeDocument/2006/relationships/image" Target="../media/image79.gif"/><Relationship Id="rId37" Type="http://schemas.openxmlformats.org/officeDocument/2006/relationships/image" Target="../media/image58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image" Target="../media/image75.png"/><Relationship Id="rId28" Type="http://schemas.openxmlformats.org/officeDocument/2006/relationships/image" Target="../media/image28.png"/><Relationship Id="rId36" Type="http://schemas.openxmlformats.org/officeDocument/2006/relationships/image" Target="../media/image83.png"/><Relationship Id="rId10" Type="http://schemas.openxmlformats.org/officeDocument/2006/relationships/tags" Target="../tags/tag122.xml"/><Relationship Id="rId19" Type="http://schemas.openxmlformats.org/officeDocument/2006/relationships/slideLayout" Target="../slideLayouts/slideLayout13.xml"/><Relationship Id="rId31" Type="http://schemas.openxmlformats.org/officeDocument/2006/relationships/image" Target="../media/image78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image" Target="../media/image22.png"/><Relationship Id="rId27" Type="http://schemas.openxmlformats.org/officeDocument/2006/relationships/image" Target="../media/image10.png"/><Relationship Id="rId30" Type="http://schemas.openxmlformats.org/officeDocument/2006/relationships/image" Target="../media/image77.jpeg"/><Relationship Id="rId35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image" Target="../media/image8.png"/><Relationship Id="rId26" Type="http://schemas.openxmlformats.org/officeDocument/2006/relationships/image" Target="../media/image88.png"/><Relationship Id="rId3" Type="http://schemas.openxmlformats.org/officeDocument/2006/relationships/tags" Target="../tags/tag133.xml"/><Relationship Id="rId21" Type="http://schemas.openxmlformats.org/officeDocument/2006/relationships/image" Target="../media/image78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image" Target="../media/image28.png"/><Relationship Id="rId25" Type="http://schemas.openxmlformats.org/officeDocument/2006/relationships/image" Target="../media/image10.png"/><Relationship Id="rId2" Type="http://schemas.openxmlformats.org/officeDocument/2006/relationships/tags" Target="../tags/tag132.xml"/><Relationship Id="rId16" Type="http://schemas.openxmlformats.org/officeDocument/2006/relationships/image" Target="../media/image86.png"/><Relationship Id="rId20" Type="http://schemas.openxmlformats.org/officeDocument/2006/relationships/image" Target="../media/image77.jpeg"/><Relationship Id="rId29" Type="http://schemas.openxmlformats.org/officeDocument/2006/relationships/image" Target="../media/image91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76.png"/><Relationship Id="rId5" Type="http://schemas.openxmlformats.org/officeDocument/2006/relationships/tags" Target="../tags/tag135.xml"/><Relationship Id="rId15" Type="http://schemas.openxmlformats.org/officeDocument/2006/relationships/image" Target="../media/image85.png"/><Relationship Id="rId23" Type="http://schemas.openxmlformats.org/officeDocument/2006/relationships/image" Target="../media/image80.png"/><Relationship Id="rId28" Type="http://schemas.openxmlformats.org/officeDocument/2006/relationships/image" Target="../media/image90.png"/><Relationship Id="rId10" Type="http://schemas.openxmlformats.org/officeDocument/2006/relationships/tags" Target="../tags/tag140.xml"/><Relationship Id="rId19" Type="http://schemas.openxmlformats.org/officeDocument/2006/relationships/image" Target="../media/image87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slideLayout" Target="../slideLayouts/slideLayout13.xml"/><Relationship Id="rId22" Type="http://schemas.openxmlformats.org/officeDocument/2006/relationships/image" Target="../media/image79.gif"/><Relationship Id="rId27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image" Target="../media/image74.png"/><Relationship Id="rId26" Type="http://schemas.openxmlformats.org/officeDocument/2006/relationships/image" Target="../media/image51.png"/><Relationship Id="rId3" Type="http://schemas.openxmlformats.org/officeDocument/2006/relationships/tags" Target="../tags/tag146.xml"/><Relationship Id="rId21" Type="http://schemas.openxmlformats.org/officeDocument/2006/relationships/image" Target="../media/image10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image" Target="../media/image92.png"/><Relationship Id="rId25" Type="http://schemas.openxmlformats.org/officeDocument/2006/relationships/image" Target="../media/image8.png"/><Relationship Id="rId2" Type="http://schemas.openxmlformats.org/officeDocument/2006/relationships/tags" Target="../tags/tag145.xml"/><Relationship Id="rId16" Type="http://schemas.openxmlformats.org/officeDocument/2006/relationships/slideLayout" Target="../slideLayouts/slideLayout13.xml"/><Relationship Id="rId20" Type="http://schemas.openxmlformats.org/officeDocument/2006/relationships/image" Target="../media/image22.png"/><Relationship Id="rId29" Type="http://schemas.openxmlformats.org/officeDocument/2006/relationships/image" Target="../media/image79.gif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28.png"/><Relationship Id="rId32" Type="http://schemas.openxmlformats.org/officeDocument/2006/relationships/image" Target="../media/image93.png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image" Target="../media/image39.png"/><Relationship Id="rId28" Type="http://schemas.openxmlformats.org/officeDocument/2006/relationships/image" Target="../media/image78.png"/><Relationship Id="rId10" Type="http://schemas.openxmlformats.org/officeDocument/2006/relationships/tags" Target="../tags/tag153.xml"/><Relationship Id="rId19" Type="http://schemas.openxmlformats.org/officeDocument/2006/relationships/image" Target="../media/image76.png"/><Relationship Id="rId31" Type="http://schemas.openxmlformats.org/officeDocument/2006/relationships/image" Target="../media/image81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image" Target="../media/image75.png"/><Relationship Id="rId27" Type="http://schemas.openxmlformats.org/officeDocument/2006/relationships/image" Target="../media/image77.jpeg"/><Relationship Id="rId30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97.png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image" Target="../media/image96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../media/image95.png"/><Relationship Id="rId5" Type="http://schemas.openxmlformats.org/officeDocument/2006/relationships/tags" Target="../tags/tag163.xml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tags" Target="../tags/tag162.xml"/><Relationship Id="rId9" Type="http://schemas.openxmlformats.org/officeDocument/2006/relationships/image" Target="../media/image92.png"/><Relationship Id="rId1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tags" Target="../tags/tag167.xml"/><Relationship Id="rId16" Type="http://schemas.openxmlformats.org/officeDocument/2006/relationships/image" Target="../media/image105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100.png"/><Relationship Id="rId5" Type="http://schemas.openxmlformats.org/officeDocument/2006/relationships/tags" Target="../tags/tag170.xml"/><Relationship Id="rId15" Type="http://schemas.openxmlformats.org/officeDocument/2006/relationships/image" Target="../media/image104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08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tags" Target="../tags/tag177.xml"/><Relationship Id="rId21" Type="http://schemas.openxmlformats.org/officeDocument/2006/relationships/image" Target="../media/image69.png"/><Relationship Id="rId7" Type="http://schemas.openxmlformats.org/officeDocument/2006/relationships/tags" Target="../tags/tag181.xml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tags" Target="../tags/tag176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79.xml"/><Relationship Id="rId15" Type="http://schemas.openxmlformats.org/officeDocument/2006/relationships/image" Target="../media/image109.png"/><Relationship Id="rId10" Type="http://schemas.openxmlformats.org/officeDocument/2006/relationships/tags" Target="../tags/tag184.xml"/><Relationship Id="rId19" Type="http://schemas.openxmlformats.org/officeDocument/2006/relationships/image" Target="../media/image67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16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115.png"/><Relationship Id="rId5" Type="http://schemas.openxmlformats.org/officeDocument/2006/relationships/tags" Target="../tags/tag191.xml"/><Relationship Id="rId10" Type="http://schemas.openxmlformats.org/officeDocument/2006/relationships/image" Target="../media/image114.png"/><Relationship Id="rId4" Type="http://schemas.openxmlformats.org/officeDocument/2006/relationships/tags" Target="../tags/tag190.xml"/><Relationship Id="rId9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image" Target="../media/image77.jpeg"/><Relationship Id="rId18" Type="http://schemas.openxmlformats.org/officeDocument/2006/relationships/image" Target="../media/image8.png"/><Relationship Id="rId3" Type="http://schemas.openxmlformats.org/officeDocument/2006/relationships/tags" Target="../tags/tag195.xml"/><Relationship Id="rId21" Type="http://schemas.openxmlformats.org/officeDocument/2006/relationships/image" Target="../media/image122.png"/><Relationship Id="rId7" Type="http://schemas.openxmlformats.org/officeDocument/2006/relationships/tags" Target="../tags/tag199.xml"/><Relationship Id="rId12" Type="http://schemas.openxmlformats.org/officeDocument/2006/relationships/image" Target="../media/image118.png"/><Relationship Id="rId17" Type="http://schemas.openxmlformats.org/officeDocument/2006/relationships/image" Target="../media/image120.png"/><Relationship Id="rId2" Type="http://schemas.openxmlformats.org/officeDocument/2006/relationships/tags" Target="../tags/tag194.xml"/><Relationship Id="rId16" Type="http://schemas.openxmlformats.org/officeDocument/2006/relationships/image" Target="../media/image119.jpg"/><Relationship Id="rId20" Type="http://schemas.openxmlformats.org/officeDocument/2006/relationships/image" Target="../media/image121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125.png"/><Relationship Id="rId5" Type="http://schemas.openxmlformats.org/officeDocument/2006/relationships/tags" Target="../tags/tag197.xml"/><Relationship Id="rId15" Type="http://schemas.openxmlformats.org/officeDocument/2006/relationships/image" Target="../media/image81.png"/><Relationship Id="rId23" Type="http://schemas.openxmlformats.org/officeDocument/2006/relationships/image" Target="../media/image124.png"/><Relationship Id="rId10" Type="http://schemas.openxmlformats.org/officeDocument/2006/relationships/tags" Target="../tags/tag202.xml"/><Relationship Id="rId19" Type="http://schemas.openxmlformats.org/officeDocument/2006/relationships/image" Target="../media/image10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image" Target="../media/image79.gif"/><Relationship Id="rId22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2.png"/><Relationship Id="rId3" Type="http://schemas.openxmlformats.org/officeDocument/2006/relationships/tags" Target="../tags/tag3.xml"/><Relationship Id="rId21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6.png"/><Relationship Id="rId29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0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image" Target="../media/image79.gif"/><Relationship Id="rId18" Type="http://schemas.openxmlformats.org/officeDocument/2006/relationships/image" Target="../media/image10.png"/><Relationship Id="rId3" Type="http://schemas.openxmlformats.org/officeDocument/2006/relationships/tags" Target="../tags/tag205.xml"/><Relationship Id="rId21" Type="http://schemas.openxmlformats.org/officeDocument/2006/relationships/image" Target="../media/image128.png"/><Relationship Id="rId7" Type="http://schemas.openxmlformats.org/officeDocument/2006/relationships/tags" Target="../tags/tag209.xml"/><Relationship Id="rId12" Type="http://schemas.openxmlformats.org/officeDocument/2006/relationships/image" Target="../media/image77.jpeg"/><Relationship Id="rId17" Type="http://schemas.openxmlformats.org/officeDocument/2006/relationships/image" Target="../media/image8.png"/><Relationship Id="rId2" Type="http://schemas.openxmlformats.org/officeDocument/2006/relationships/tags" Target="../tags/tag204.xml"/><Relationship Id="rId16" Type="http://schemas.openxmlformats.org/officeDocument/2006/relationships/image" Target="../media/image127.png"/><Relationship Id="rId20" Type="http://schemas.openxmlformats.org/officeDocument/2006/relationships/image" Target="../media/image122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image" Target="../media/image126.png"/><Relationship Id="rId5" Type="http://schemas.openxmlformats.org/officeDocument/2006/relationships/tags" Target="../tags/tag207.xml"/><Relationship Id="rId15" Type="http://schemas.openxmlformats.org/officeDocument/2006/relationships/image" Target="../media/image119.jp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21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image" Target="../media/image81.png"/><Relationship Id="rId22" Type="http://schemas.openxmlformats.org/officeDocument/2006/relationships/image" Target="../media/image1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tags" Target="../tags/tag213.xml"/><Relationship Id="rId16" Type="http://schemas.openxmlformats.org/officeDocument/2006/relationships/image" Target="../media/image135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image" Target="../media/image130.png"/><Relationship Id="rId5" Type="http://schemas.openxmlformats.org/officeDocument/2006/relationships/tags" Target="../tags/tag216.xml"/><Relationship Id="rId15" Type="http://schemas.openxmlformats.org/officeDocument/2006/relationships/image" Target="../media/image134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38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image" Target="../media/image1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tags" Target="../tags/tag223.xml"/><Relationship Id="rId7" Type="http://schemas.openxmlformats.org/officeDocument/2006/relationships/image" Target="../media/image139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01.png"/><Relationship Id="rId5" Type="http://schemas.openxmlformats.org/officeDocument/2006/relationships/tags" Target="../tags/tag225.xml"/><Relationship Id="rId10" Type="http://schemas.openxmlformats.org/officeDocument/2006/relationships/image" Target="../media/image142.png"/><Relationship Id="rId4" Type="http://schemas.openxmlformats.org/officeDocument/2006/relationships/tags" Target="../tags/tag224.xml"/><Relationship Id="rId9" Type="http://schemas.openxmlformats.org/officeDocument/2006/relationships/image" Target="../media/image1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image" Target="../media/image120.png"/><Relationship Id="rId26" Type="http://schemas.openxmlformats.org/officeDocument/2006/relationships/image" Target="../media/image28.png"/><Relationship Id="rId3" Type="http://schemas.openxmlformats.org/officeDocument/2006/relationships/tags" Target="../tags/tag228.xml"/><Relationship Id="rId21" Type="http://schemas.openxmlformats.org/officeDocument/2006/relationships/image" Target="../media/image122.pn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image" Target="../media/image81.png"/><Relationship Id="rId25" Type="http://schemas.openxmlformats.org/officeDocument/2006/relationships/image" Target="../media/image51.png"/><Relationship Id="rId2" Type="http://schemas.openxmlformats.org/officeDocument/2006/relationships/tags" Target="../tags/tag227.xml"/><Relationship Id="rId16" Type="http://schemas.openxmlformats.org/officeDocument/2006/relationships/image" Target="../media/image79.gif"/><Relationship Id="rId20" Type="http://schemas.openxmlformats.org/officeDocument/2006/relationships/image" Target="../media/image10.png"/><Relationship Id="rId29" Type="http://schemas.openxmlformats.org/officeDocument/2006/relationships/image" Target="../media/image146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22.png"/><Relationship Id="rId5" Type="http://schemas.openxmlformats.org/officeDocument/2006/relationships/tags" Target="../tags/tag230.xml"/><Relationship Id="rId15" Type="http://schemas.openxmlformats.org/officeDocument/2006/relationships/image" Target="../media/image77.jpeg"/><Relationship Id="rId23" Type="http://schemas.openxmlformats.org/officeDocument/2006/relationships/image" Target="../media/image143.png"/><Relationship Id="rId28" Type="http://schemas.openxmlformats.org/officeDocument/2006/relationships/image" Target="../media/image145.png"/><Relationship Id="rId10" Type="http://schemas.openxmlformats.org/officeDocument/2006/relationships/tags" Target="../tags/tag235.xml"/><Relationship Id="rId19" Type="http://schemas.openxmlformats.org/officeDocument/2006/relationships/image" Target="../media/image8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slideLayout" Target="../slideLayouts/slideLayout13.xml"/><Relationship Id="rId22" Type="http://schemas.openxmlformats.org/officeDocument/2006/relationships/image" Target="../media/image119.jp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20.png"/><Relationship Id="rId26" Type="http://schemas.openxmlformats.org/officeDocument/2006/relationships/image" Target="../media/image28.png"/><Relationship Id="rId3" Type="http://schemas.openxmlformats.org/officeDocument/2006/relationships/tags" Target="../tags/tag241.xml"/><Relationship Id="rId21" Type="http://schemas.openxmlformats.org/officeDocument/2006/relationships/image" Target="../media/image122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image" Target="../media/image149.png"/><Relationship Id="rId25" Type="http://schemas.openxmlformats.org/officeDocument/2006/relationships/image" Target="../media/image51.png"/><Relationship Id="rId2" Type="http://schemas.openxmlformats.org/officeDocument/2006/relationships/tags" Target="../tags/tag240.xml"/><Relationship Id="rId16" Type="http://schemas.openxmlformats.org/officeDocument/2006/relationships/image" Target="../media/image79.gif"/><Relationship Id="rId20" Type="http://schemas.openxmlformats.org/officeDocument/2006/relationships/image" Target="../media/image10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22.png"/><Relationship Id="rId5" Type="http://schemas.openxmlformats.org/officeDocument/2006/relationships/tags" Target="../tags/tag243.xml"/><Relationship Id="rId15" Type="http://schemas.openxmlformats.org/officeDocument/2006/relationships/image" Target="../media/image77.jpeg"/><Relationship Id="rId23" Type="http://schemas.openxmlformats.org/officeDocument/2006/relationships/image" Target="../media/image150.png"/><Relationship Id="rId28" Type="http://schemas.openxmlformats.org/officeDocument/2006/relationships/image" Target="../media/image147.png"/><Relationship Id="rId10" Type="http://schemas.openxmlformats.org/officeDocument/2006/relationships/tags" Target="../tags/tag248.xml"/><Relationship Id="rId19" Type="http://schemas.openxmlformats.org/officeDocument/2006/relationships/image" Target="../media/image8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image" Target="../media/image148.png"/><Relationship Id="rId22" Type="http://schemas.openxmlformats.org/officeDocument/2006/relationships/image" Target="../media/image119.jpg"/><Relationship Id="rId27" Type="http://schemas.openxmlformats.org/officeDocument/2006/relationships/image" Target="../media/image1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8.png"/><Relationship Id="rId26" Type="http://schemas.openxmlformats.org/officeDocument/2006/relationships/image" Target="../media/image151.png"/><Relationship Id="rId3" Type="http://schemas.openxmlformats.org/officeDocument/2006/relationships/tags" Target="../tags/tag253.xml"/><Relationship Id="rId21" Type="http://schemas.openxmlformats.org/officeDocument/2006/relationships/image" Target="../media/image119.jpg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image" Target="../media/image120.png"/><Relationship Id="rId25" Type="http://schemas.openxmlformats.org/officeDocument/2006/relationships/image" Target="../media/image28.png"/><Relationship Id="rId2" Type="http://schemas.openxmlformats.org/officeDocument/2006/relationships/tags" Target="../tags/tag252.xml"/><Relationship Id="rId16" Type="http://schemas.openxmlformats.org/officeDocument/2006/relationships/image" Target="../media/image81.png"/><Relationship Id="rId20" Type="http://schemas.openxmlformats.org/officeDocument/2006/relationships/image" Target="../media/image122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image" Target="../media/image51.png"/><Relationship Id="rId5" Type="http://schemas.openxmlformats.org/officeDocument/2006/relationships/tags" Target="../tags/tag255.xml"/><Relationship Id="rId15" Type="http://schemas.openxmlformats.org/officeDocument/2006/relationships/image" Target="../media/image79.gif"/><Relationship Id="rId23" Type="http://schemas.openxmlformats.org/officeDocument/2006/relationships/image" Target="../media/image22.png"/><Relationship Id="rId28" Type="http://schemas.openxmlformats.org/officeDocument/2006/relationships/image" Target="../media/image147.png"/><Relationship Id="rId10" Type="http://schemas.openxmlformats.org/officeDocument/2006/relationships/tags" Target="../tags/tag260.xml"/><Relationship Id="rId19" Type="http://schemas.openxmlformats.org/officeDocument/2006/relationships/image" Target="../media/image10.png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image" Target="../media/image77.jpeg"/><Relationship Id="rId22" Type="http://schemas.openxmlformats.org/officeDocument/2006/relationships/image" Target="../media/image143.png"/><Relationship Id="rId27" Type="http://schemas.openxmlformats.org/officeDocument/2006/relationships/image" Target="../media/image1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56.png"/><Relationship Id="rId3" Type="http://schemas.openxmlformats.org/officeDocument/2006/relationships/tags" Target="../tags/tag265.xml"/><Relationship Id="rId21" Type="http://schemas.openxmlformats.org/officeDocument/2006/relationships/image" Target="../media/image159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2" Type="http://schemas.openxmlformats.org/officeDocument/2006/relationships/tags" Target="../tags/tag264.xml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image" Target="../media/image162.png"/><Relationship Id="rId5" Type="http://schemas.openxmlformats.org/officeDocument/2006/relationships/tags" Target="../tags/tag267.xml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10" Type="http://schemas.openxmlformats.org/officeDocument/2006/relationships/tags" Target="../tags/tag272.xml"/><Relationship Id="rId19" Type="http://schemas.openxmlformats.org/officeDocument/2006/relationships/image" Target="../media/image157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67.png"/><Relationship Id="rId3" Type="http://schemas.openxmlformats.org/officeDocument/2006/relationships/tags" Target="../tags/tag277.xml"/><Relationship Id="rId21" Type="http://schemas.openxmlformats.org/officeDocument/2006/relationships/image" Target="../media/image170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image" Target="../media/image166.png"/><Relationship Id="rId25" Type="http://schemas.openxmlformats.org/officeDocument/2006/relationships/image" Target="../media/image149.png"/><Relationship Id="rId2" Type="http://schemas.openxmlformats.org/officeDocument/2006/relationships/tags" Target="../tags/tag276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173.png"/><Relationship Id="rId5" Type="http://schemas.openxmlformats.org/officeDocument/2006/relationships/tags" Target="../tags/tag279.xml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10" Type="http://schemas.openxmlformats.org/officeDocument/2006/relationships/tags" Target="../tags/tag284.xml"/><Relationship Id="rId19" Type="http://schemas.openxmlformats.org/officeDocument/2006/relationships/image" Target="../media/image168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image" Target="../media/image94.png"/><Relationship Id="rId22" Type="http://schemas.openxmlformats.org/officeDocument/2006/relationships/image" Target="../media/image1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image" Target="../media/image166.png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12" Type="http://schemas.openxmlformats.org/officeDocument/2006/relationships/image" Target="../media/image165.png"/><Relationship Id="rId17" Type="http://schemas.openxmlformats.org/officeDocument/2006/relationships/image" Target="../media/image176.png"/><Relationship Id="rId2" Type="http://schemas.openxmlformats.org/officeDocument/2006/relationships/tags" Target="../tags/tag288.xml"/><Relationship Id="rId16" Type="http://schemas.openxmlformats.org/officeDocument/2006/relationships/image" Target="../media/image175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../media/image164.png"/><Relationship Id="rId5" Type="http://schemas.openxmlformats.org/officeDocument/2006/relationships/tags" Target="../tags/tag291.xml"/><Relationship Id="rId15" Type="http://schemas.openxmlformats.org/officeDocument/2006/relationships/image" Target="../media/image174.png"/><Relationship Id="rId10" Type="http://schemas.openxmlformats.org/officeDocument/2006/relationships/image" Target="../media/image94.png"/><Relationship Id="rId4" Type="http://schemas.openxmlformats.org/officeDocument/2006/relationships/tags" Target="../tags/tag290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image" Target="../media/image180.png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tags" Target="../tags/tag296.xml"/><Relationship Id="rId16" Type="http://schemas.openxmlformats.org/officeDocument/2006/relationships/image" Target="../media/image183.png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image" Target="../media/image178.png"/><Relationship Id="rId5" Type="http://schemas.openxmlformats.org/officeDocument/2006/relationships/tags" Target="../tags/tag299.xml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4" Type="http://schemas.openxmlformats.org/officeDocument/2006/relationships/tags" Target="../tags/tag29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11.png"/><Relationship Id="rId26" Type="http://schemas.openxmlformats.org/officeDocument/2006/relationships/image" Target="../media/image25.png"/><Relationship Id="rId3" Type="http://schemas.openxmlformats.org/officeDocument/2006/relationships/tags" Target="../tags/tag21.xml"/><Relationship Id="rId21" Type="http://schemas.openxmlformats.org/officeDocument/2006/relationships/image" Target="../media/image21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18.png"/><Relationship Id="rId25" Type="http://schemas.openxmlformats.org/officeDocument/2006/relationships/image" Target="../media/image24.png"/><Relationship Id="rId2" Type="http://schemas.openxmlformats.org/officeDocument/2006/relationships/tags" Target="../tags/tag20.xm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23.png"/><Relationship Id="rId5" Type="http://schemas.openxmlformats.org/officeDocument/2006/relationships/tags" Target="../tags/tag23.xml"/><Relationship Id="rId15" Type="http://schemas.openxmlformats.org/officeDocument/2006/relationships/image" Target="../media/image16.png"/><Relationship Id="rId23" Type="http://schemas.openxmlformats.org/officeDocument/2006/relationships/image" Target="../media/image8.png"/><Relationship Id="rId10" Type="http://schemas.openxmlformats.org/officeDocument/2006/relationships/tags" Target="../tags/tag28.xml"/><Relationship Id="rId19" Type="http://schemas.openxmlformats.org/officeDocument/2006/relationships/image" Target="../media/image19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slideLayout" Target="../slideLayouts/slideLayout13.xml"/><Relationship Id="rId2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88.png"/><Relationship Id="rId3" Type="http://schemas.openxmlformats.org/officeDocument/2006/relationships/tags" Target="../tags/tag305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87.png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image" Target="../media/image155.png"/><Relationship Id="rId5" Type="http://schemas.openxmlformats.org/officeDocument/2006/relationships/tags" Target="../tags/tag307.xml"/><Relationship Id="rId10" Type="http://schemas.openxmlformats.org/officeDocument/2006/relationships/image" Target="../media/image186.png"/><Relationship Id="rId4" Type="http://schemas.openxmlformats.org/officeDocument/2006/relationships/tags" Target="../tags/tag306.xml"/><Relationship Id="rId9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image" Target="../media/image22.png"/><Relationship Id="rId26" Type="http://schemas.openxmlformats.org/officeDocument/2006/relationships/image" Target="../media/image191.png"/><Relationship Id="rId3" Type="http://schemas.openxmlformats.org/officeDocument/2006/relationships/tags" Target="../tags/tag311.xml"/><Relationship Id="rId21" Type="http://schemas.openxmlformats.org/officeDocument/2006/relationships/image" Target="../media/image28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image" Target="../media/image189.png"/><Relationship Id="rId25" Type="http://schemas.openxmlformats.org/officeDocument/2006/relationships/image" Target="../media/image155.png"/><Relationship Id="rId2" Type="http://schemas.openxmlformats.org/officeDocument/2006/relationships/tags" Target="../tags/tag310.xml"/><Relationship Id="rId16" Type="http://schemas.openxmlformats.org/officeDocument/2006/relationships/slideLayout" Target="../slideLayouts/slideLayout13.xml"/><Relationship Id="rId20" Type="http://schemas.openxmlformats.org/officeDocument/2006/relationships/image" Target="../media/image11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143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image" Target="../media/image190.png"/><Relationship Id="rId10" Type="http://schemas.openxmlformats.org/officeDocument/2006/relationships/tags" Target="../tags/tag318.xml"/><Relationship Id="rId19" Type="http://schemas.openxmlformats.org/officeDocument/2006/relationships/image" Target="../media/image51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image" Target="../media/image8.png"/><Relationship Id="rId27" Type="http://schemas.openxmlformats.org/officeDocument/2006/relationships/image" Target="../media/image19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slideLayout" Target="../slideLayouts/slideLayout13.xml"/><Relationship Id="rId26" Type="http://schemas.openxmlformats.org/officeDocument/2006/relationships/image" Target="../media/image28.png"/><Relationship Id="rId3" Type="http://schemas.openxmlformats.org/officeDocument/2006/relationships/tags" Target="../tags/tag326.xml"/><Relationship Id="rId21" Type="http://schemas.openxmlformats.org/officeDocument/2006/relationships/image" Target="../media/image192.png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image" Target="../media/image11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image" Target="../media/image191.png"/><Relationship Id="rId29" Type="http://schemas.openxmlformats.org/officeDocument/2006/relationships/image" Target="../media/image143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image" Target="../media/image51.png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image" Target="../media/image22.png"/><Relationship Id="rId28" Type="http://schemas.openxmlformats.org/officeDocument/2006/relationships/image" Target="../media/image190.png"/><Relationship Id="rId10" Type="http://schemas.openxmlformats.org/officeDocument/2006/relationships/tags" Target="../tags/tag333.xml"/><Relationship Id="rId19" Type="http://schemas.openxmlformats.org/officeDocument/2006/relationships/image" Target="../media/image155.png"/><Relationship Id="rId31" Type="http://schemas.openxmlformats.org/officeDocument/2006/relationships/image" Target="../media/image194.png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image" Target="../media/image189.png"/><Relationship Id="rId27" Type="http://schemas.openxmlformats.org/officeDocument/2006/relationships/image" Target="../media/image8.png"/><Relationship Id="rId30" Type="http://schemas.openxmlformats.org/officeDocument/2006/relationships/image" Target="../media/image19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image" Target="../media/image195.png"/><Relationship Id="rId18" Type="http://schemas.openxmlformats.org/officeDocument/2006/relationships/image" Target="../media/image200.png"/><Relationship Id="rId3" Type="http://schemas.openxmlformats.org/officeDocument/2006/relationships/tags" Target="../tags/tag343.xml"/><Relationship Id="rId21" Type="http://schemas.openxmlformats.org/officeDocument/2006/relationships/image" Target="../media/image202.png"/><Relationship Id="rId7" Type="http://schemas.openxmlformats.org/officeDocument/2006/relationships/tags" Target="../tags/tag347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199.png"/><Relationship Id="rId2" Type="http://schemas.openxmlformats.org/officeDocument/2006/relationships/tags" Target="../tags/tag342.xml"/><Relationship Id="rId16" Type="http://schemas.openxmlformats.org/officeDocument/2006/relationships/image" Target="../media/image198.png"/><Relationship Id="rId20" Type="http://schemas.openxmlformats.org/officeDocument/2006/relationships/image" Target="../media/image10.png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5" Type="http://schemas.openxmlformats.org/officeDocument/2006/relationships/tags" Target="../tags/tag345.xml"/><Relationship Id="rId15" Type="http://schemas.openxmlformats.org/officeDocument/2006/relationships/image" Target="../media/image197.png"/><Relationship Id="rId23" Type="http://schemas.openxmlformats.org/officeDocument/2006/relationships/image" Target="../media/image204.png"/><Relationship Id="rId10" Type="http://schemas.openxmlformats.org/officeDocument/2006/relationships/tags" Target="../tags/tag350.xml"/><Relationship Id="rId19" Type="http://schemas.openxmlformats.org/officeDocument/2006/relationships/image" Target="../media/image201.pn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image" Target="../media/image196.png"/><Relationship Id="rId22" Type="http://schemas.openxmlformats.org/officeDocument/2006/relationships/image" Target="../media/image20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png"/><Relationship Id="rId3" Type="http://schemas.openxmlformats.org/officeDocument/2006/relationships/tags" Target="../tags/tag354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09.png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image" Target="../media/image208.png"/><Relationship Id="rId5" Type="http://schemas.openxmlformats.org/officeDocument/2006/relationships/tags" Target="../tags/tag356.xml"/><Relationship Id="rId10" Type="http://schemas.openxmlformats.org/officeDocument/2006/relationships/image" Target="../media/image207.png"/><Relationship Id="rId4" Type="http://schemas.openxmlformats.org/officeDocument/2006/relationships/tags" Target="../tags/tag355.xml"/><Relationship Id="rId9" Type="http://schemas.openxmlformats.org/officeDocument/2006/relationships/image" Target="../media/image20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3" Type="http://schemas.openxmlformats.org/officeDocument/2006/relationships/tags" Target="../tags/tag360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15.png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image" Target="../media/image214.png"/><Relationship Id="rId5" Type="http://schemas.openxmlformats.org/officeDocument/2006/relationships/tags" Target="../tags/tag362.xml"/><Relationship Id="rId10" Type="http://schemas.openxmlformats.org/officeDocument/2006/relationships/image" Target="../media/image213.png"/><Relationship Id="rId4" Type="http://schemas.openxmlformats.org/officeDocument/2006/relationships/tags" Target="../tags/tag361.xml"/><Relationship Id="rId9" Type="http://schemas.openxmlformats.org/officeDocument/2006/relationships/image" Target="../media/image2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6.png"/><Relationship Id="rId3" Type="http://schemas.openxmlformats.org/officeDocument/2006/relationships/tags" Target="../tags/tag34.xml"/><Relationship Id="rId21" Type="http://schemas.openxmlformats.org/officeDocument/2006/relationships/image" Target="../media/image17.png"/><Relationship Id="rId34" Type="http://schemas.openxmlformats.org/officeDocument/2006/relationships/image" Target="../media/image33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19.png"/><Relationship Id="rId33" Type="http://schemas.openxmlformats.org/officeDocument/2006/relationships/image" Target="../media/image32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image" Target="../media/image16.png"/><Relationship Id="rId29" Type="http://schemas.openxmlformats.org/officeDocument/2006/relationships/image" Target="../media/image28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11.png"/><Relationship Id="rId32" Type="http://schemas.openxmlformats.org/officeDocument/2006/relationships/image" Target="../media/image31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25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tags" Target="../tags/tag41.xml"/><Relationship Id="rId19" Type="http://schemas.openxmlformats.org/officeDocument/2006/relationships/slideLayout" Target="../slideLayouts/slideLayout13.xml"/><Relationship Id="rId31" Type="http://schemas.openxmlformats.org/officeDocument/2006/relationships/image" Target="../media/image30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8.png"/><Relationship Id="rId27" Type="http://schemas.openxmlformats.org/officeDocument/2006/relationships/image" Target="../media/image22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slideLayout" Target="../slideLayouts/slideLayout13.xml"/><Relationship Id="rId26" Type="http://schemas.openxmlformats.org/officeDocument/2006/relationships/image" Target="../media/image22.png"/><Relationship Id="rId3" Type="http://schemas.openxmlformats.org/officeDocument/2006/relationships/tags" Target="../tags/tag52.xml"/><Relationship Id="rId21" Type="http://schemas.openxmlformats.org/officeDocument/2006/relationships/image" Target="../media/image38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41.png"/><Relationship Id="rId33" Type="http://schemas.openxmlformats.org/officeDocument/2006/relationships/image" Target="../media/image48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image" Target="../media/image37.png"/><Relationship Id="rId29" Type="http://schemas.openxmlformats.org/officeDocument/2006/relationships/image" Target="../media/image44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40.png"/><Relationship Id="rId32" Type="http://schemas.openxmlformats.org/officeDocument/2006/relationships/image" Target="../media/image47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39.png"/><Relationship Id="rId28" Type="http://schemas.openxmlformats.org/officeDocument/2006/relationships/image" Target="../media/image43.png"/><Relationship Id="rId10" Type="http://schemas.openxmlformats.org/officeDocument/2006/relationships/tags" Target="../tags/tag59.xml"/><Relationship Id="rId19" Type="http://schemas.openxmlformats.org/officeDocument/2006/relationships/image" Target="../media/image36.png"/><Relationship Id="rId31" Type="http://schemas.openxmlformats.org/officeDocument/2006/relationships/image" Target="../media/image46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11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39.png"/><Relationship Id="rId26" Type="http://schemas.openxmlformats.org/officeDocument/2006/relationships/image" Target="../media/image36.png"/><Relationship Id="rId3" Type="http://schemas.openxmlformats.org/officeDocument/2006/relationships/tags" Target="../tags/tag69.xml"/><Relationship Id="rId21" Type="http://schemas.openxmlformats.org/officeDocument/2006/relationships/image" Target="../media/image27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11.png"/><Relationship Id="rId25" Type="http://schemas.openxmlformats.org/officeDocument/2006/relationships/image" Target="../media/image51.png"/><Relationship Id="rId2" Type="http://schemas.openxmlformats.org/officeDocument/2006/relationships/tags" Target="../tags/tag68.xml"/><Relationship Id="rId16" Type="http://schemas.openxmlformats.org/officeDocument/2006/relationships/slideLayout" Target="../slideLayouts/slideLayout13.xml"/><Relationship Id="rId20" Type="http://schemas.openxmlformats.org/officeDocument/2006/relationships/image" Target="../media/image22.png"/><Relationship Id="rId29" Type="http://schemas.openxmlformats.org/officeDocument/2006/relationships/image" Target="../media/image52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50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8.png"/><Relationship Id="rId28" Type="http://schemas.openxmlformats.org/officeDocument/2006/relationships/image" Target="../media/image38.png"/><Relationship Id="rId10" Type="http://schemas.openxmlformats.org/officeDocument/2006/relationships/tags" Target="../tags/tag76.xml"/><Relationship Id="rId19" Type="http://schemas.openxmlformats.org/officeDocument/2006/relationships/image" Target="../media/image49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28.png"/><Relationship Id="rId27" Type="http://schemas.openxmlformats.org/officeDocument/2006/relationships/image" Target="../media/image37.png"/><Relationship Id="rId30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slideLayout" Target="../slideLayouts/slideLayout13.xml"/><Relationship Id="rId26" Type="http://schemas.openxmlformats.org/officeDocument/2006/relationships/image" Target="../media/image39.png"/><Relationship Id="rId3" Type="http://schemas.openxmlformats.org/officeDocument/2006/relationships/tags" Target="../tags/tag84.xml"/><Relationship Id="rId21" Type="http://schemas.openxmlformats.org/officeDocument/2006/relationships/image" Target="../media/image55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image" Target="../media/image51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image" Target="../media/image11.png"/><Relationship Id="rId29" Type="http://schemas.openxmlformats.org/officeDocument/2006/relationships/image" Target="../media/image52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8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22.png"/><Relationship Id="rId28" Type="http://schemas.openxmlformats.org/officeDocument/2006/relationships/image" Target="../media/image57.png"/><Relationship Id="rId10" Type="http://schemas.openxmlformats.org/officeDocument/2006/relationships/tags" Target="../tags/tag91.xml"/><Relationship Id="rId19" Type="http://schemas.openxmlformats.org/officeDocument/2006/relationships/image" Target="../media/image54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28.png"/><Relationship Id="rId27" Type="http://schemas.openxmlformats.org/officeDocument/2006/relationships/image" Target="../media/image56.png"/><Relationship Id="rId30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tags" Target="../tags/tag101.xml"/><Relationship Id="rId21" Type="http://schemas.openxmlformats.org/officeDocument/2006/relationships/image" Target="../media/image64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tags" Target="../tags/tag100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67.png"/><Relationship Id="rId5" Type="http://schemas.openxmlformats.org/officeDocument/2006/relationships/tags" Target="../tags/tag103.xml"/><Relationship Id="rId15" Type="http://schemas.openxmlformats.org/officeDocument/2006/relationships/slideLayout" Target="../slideLayouts/slideLayout13.xml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10" Type="http://schemas.openxmlformats.org/officeDocument/2006/relationships/tags" Target="../tags/tag108.xml"/><Relationship Id="rId19" Type="http://schemas.openxmlformats.org/officeDocument/2006/relationships/image" Target="../media/image62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65.png"/><Relationship Id="rId27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6C76-4A58-47F4-917E-452DB7F706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5600" y="337542"/>
            <a:ext cx="11836400" cy="2540000"/>
          </a:xfrm>
        </p:spPr>
        <p:txBody>
          <a:bodyPr>
            <a:normAutofit/>
          </a:bodyPr>
          <a:lstStyle/>
          <a:p>
            <a:r>
              <a:rPr lang="en-US" sz="4400" dirty="0"/>
              <a:t>Measurement Incompatibility </a:t>
            </a:r>
            <a:br>
              <a:rPr lang="en-US" sz="4400" dirty="0"/>
            </a:br>
            <a:r>
              <a:rPr lang="en-US" sz="4400" dirty="0"/>
              <a:t>and Semi-quantum </a:t>
            </a:r>
            <a:br>
              <a:rPr lang="en-US" sz="4400" dirty="0"/>
            </a:br>
            <a:r>
              <a:rPr lang="en-US" sz="4400" dirty="0"/>
              <a:t>Nonlocal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6E5D1-5FE5-4C02-9D57-127E2D8F74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55600" y="2452687"/>
            <a:ext cx="8637588" cy="976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Eric Chitambar</a:t>
            </a:r>
          </a:p>
          <a:p>
            <a:pPr marL="0" indent="0">
              <a:buNone/>
            </a:pPr>
            <a:r>
              <a:rPr lang="en-US" sz="2400" dirty="0"/>
              <a:t>University of Illinois at </a:t>
            </a:r>
            <a:r>
              <a:rPr lang="en-US" sz="2400" dirty="0" err="1"/>
              <a:t>Urabana</a:t>
            </a:r>
            <a:r>
              <a:rPr lang="en-US" sz="2400" dirty="0"/>
              <a:t>-Champaign</a:t>
            </a:r>
          </a:p>
          <a:p>
            <a:pPr marL="0" indent="0">
              <a:buNone/>
            </a:pPr>
            <a:r>
              <a:rPr lang="en-US" dirty="0"/>
              <a:t>MAQIT 2019, National University of Seoul</a:t>
            </a:r>
          </a:p>
          <a:p>
            <a:pPr marL="0" indent="0">
              <a:buNone/>
            </a:pPr>
            <a:r>
              <a:rPr lang="en-US" dirty="0"/>
              <a:t>May 23, 2019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D9D04-A99C-4868-BFA6-F431E275B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722" y="3631008"/>
            <a:ext cx="1903710" cy="24759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D2AD1-842D-4C95-A1D2-D84C1D244DBF}"/>
              </a:ext>
            </a:extLst>
          </p:cNvPr>
          <p:cNvSpPr txBox="1"/>
          <p:nvPr/>
        </p:nvSpPr>
        <p:spPr>
          <a:xfrm>
            <a:off x="9757722" y="3249723"/>
            <a:ext cx="264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Francesco Buscemi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C05B82-51E8-4300-9B05-7877726F2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22" y="3594879"/>
            <a:ext cx="1969677" cy="25362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CB644F-0E2D-4BDD-A198-7E0E049BE1D5}"/>
              </a:ext>
            </a:extLst>
          </p:cNvPr>
          <p:cNvSpPr txBox="1"/>
          <p:nvPr/>
        </p:nvSpPr>
        <p:spPr>
          <a:xfrm>
            <a:off x="7506445" y="3260199"/>
            <a:ext cx="264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Wenbin</a:t>
            </a:r>
            <a:r>
              <a:rPr lang="en-US" dirty="0"/>
              <a:t> Zhou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CA722-47C6-4965-8B00-ED7C008C96FE}"/>
              </a:ext>
            </a:extLst>
          </p:cNvPr>
          <p:cNvSpPr txBox="1"/>
          <p:nvPr/>
        </p:nvSpPr>
        <p:spPr>
          <a:xfrm>
            <a:off x="5214469" y="4623355"/>
            <a:ext cx="264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Joint work with: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3D1E93-3B24-4A52-8CDE-0C90E4A3F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4693989"/>
            <a:ext cx="1884013" cy="1413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A8F1E4-D21F-4DF8-983E-A80C21DAB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47" y="4496402"/>
            <a:ext cx="1632370" cy="16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5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EB7A-8DCE-4299-9340-1D22B1A4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74" y="13963"/>
            <a:ext cx="11559653" cy="1325563"/>
          </a:xfrm>
        </p:spPr>
        <p:txBody>
          <a:bodyPr/>
          <a:lstStyle/>
          <a:p>
            <a:r>
              <a:rPr lang="en-US" dirty="0"/>
              <a:t>Measurement Incompatibility and Bell Nonlocality</a:t>
            </a: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3E02AEFB-A630-4305-96D4-B054264376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6" y="1425970"/>
            <a:ext cx="2433829" cy="272457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1EB217B6-5C08-478B-9D1E-328E3C02D9DB}"/>
              </a:ext>
            </a:extLst>
          </p:cNvPr>
          <p:cNvGrpSpPr/>
          <p:nvPr/>
        </p:nvGrpSpPr>
        <p:grpSpPr>
          <a:xfrm>
            <a:off x="6034761" y="4091147"/>
            <a:ext cx="685800" cy="685800"/>
            <a:chOff x="3425512" y="2112753"/>
            <a:chExt cx="685800" cy="6858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31F52B6-8C33-4060-857D-C47FD82A69B7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9F9DDC8-C6EE-49D3-80F6-4805B868B8C8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Chord 67">
                <a:extLst>
                  <a:ext uri="{FF2B5EF4-FFF2-40B4-BE49-F238E27FC236}">
                    <a16:creationId xmlns:a16="http://schemas.microsoft.com/office/drawing/2014/main" id="{526EC9EC-AD5E-4E49-A278-5763B0C83731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Rounded Rectangle 14 1 2 1 1">
              <a:extLst>
                <a:ext uri="{FF2B5EF4-FFF2-40B4-BE49-F238E27FC236}">
                  <a16:creationId xmlns:a16="http://schemas.microsoft.com/office/drawing/2014/main" id="{3F5EA0EA-0C47-473B-AE38-AA71434317BD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id="{D42FD398-254C-460B-A448-80813A5279C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12" y="3759781"/>
            <a:ext cx="710095" cy="315429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FA648F7-BA0D-401E-81ED-64C45478FAD3}"/>
              </a:ext>
            </a:extLst>
          </p:cNvPr>
          <p:cNvCxnSpPr/>
          <p:nvPr/>
        </p:nvCxnSpPr>
        <p:spPr>
          <a:xfrm>
            <a:off x="6720561" y="4406901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4EFB8D8-CB57-4902-A875-9FACAA3ABB03}"/>
              </a:ext>
            </a:extLst>
          </p:cNvPr>
          <p:cNvCxnSpPr/>
          <p:nvPr/>
        </p:nvCxnSpPr>
        <p:spPr>
          <a:xfrm>
            <a:off x="6720561" y="4435876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D52FABB9-5FC9-48B9-BAB6-88B79296591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76" y="4196442"/>
            <a:ext cx="115810" cy="178286"/>
          </a:xfrm>
          <a:prstGeom prst="rect">
            <a:avLst/>
          </a:prstGeom>
          <a:ln w="12700"/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4BE4CD1-B83D-4DA4-AAAD-6192D70BA900}"/>
              </a:ext>
            </a:extLst>
          </p:cNvPr>
          <p:cNvCxnSpPr>
            <a:cxnSpLocks/>
          </p:cNvCxnSpPr>
          <p:nvPr/>
        </p:nvCxnSpPr>
        <p:spPr>
          <a:xfrm>
            <a:off x="8320229" y="5105749"/>
            <a:ext cx="122826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AA976C2-C9FE-4F32-8C65-1DC7365017E7}"/>
              </a:ext>
            </a:extLst>
          </p:cNvPr>
          <p:cNvCxnSpPr>
            <a:cxnSpLocks/>
          </p:cNvCxnSpPr>
          <p:nvPr/>
        </p:nvCxnSpPr>
        <p:spPr>
          <a:xfrm>
            <a:off x="8320229" y="5142675"/>
            <a:ext cx="122826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B965453F-1A60-424F-98E6-78F418F66C04}"/>
              </a:ext>
            </a:extLst>
          </p:cNvPr>
          <p:cNvSpPr/>
          <p:nvPr/>
        </p:nvSpPr>
        <p:spPr>
          <a:xfrm>
            <a:off x="4860371" y="3597715"/>
            <a:ext cx="4098628" cy="200175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55E074D7-81C0-47EC-AC94-94C86C016563}"/>
              </a:ext>
            </a:extLst>
          </p:cNvPr>
          <p:cNvCxnSpPr>
            <a:cxnSpLocks/>
          </p:cNvCxnSpPr>
          <p:nvPr/>
        </p:nvCxnSpPr>
        <p:spPr>
          <a:xfrm flipV="1">
            <a:off x="5296406" y="4607854"/>
            <a:ext cx="731520" cy="682890"/>
          </a:xfrm>
          <a:prstGeom prst="bentConnector3">
            <a:avLst>
              <a:gd name="adj1" fmla="val -132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C1236DA7-B8E3-4744-B00D-78F92A058B6E}"/>
              </a:ext>
            </a:extLst>
          </p:cNvPr>
          <p:cNvCxnSpPr>
            <a:cxnSpLocks/>
          </p:cNvCxnSpPr>
          <p:nvPr/>
        </p:nvCxnSpPr>
        <p:spPr>
          <a:xfrm flipV="1">
            <a:off x="5263054" y="4572342"/>
            <a:ext cx="777240" cy="700881"/>
          </a:xfrm>
          <a:prstGeom prst="bentConnector3">
            <a:avLst>
              <a:gd name="adj1" fmla="val -429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17B636F-C2AA-497A-B9A0-6A62F38FF354}"/>
              </a:ext>
            </a:extLst>
          </p:cNvPr>
          <p:cNvCxnSpPr>
            <a:cxnSpLocks/>
          </p:cNvCxnSpPr>
          <p:nvPr/>
        </p:nvCxnSpPr>
        <p:spPr>
          <a:xfrm>
            <a:off x="4483368" y="5326399"/>
            <a:ext cx="286028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09580903-50A9-4E4A-B709-A65631FE9514}"/>
              </a:ext>
            </a:extLst>
          </p:cNvPr>
          <p:cNvSpPr/>
          <p:nvPr/>
        </p:nvSpPr>
        <p:spPr>
          <a:xfrm>
            <a:off x="5228460" y="5247218"/>
            <a:ext cx="91440" cy="914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9C0D881-F956-46A2-BBEA-FCB11B82EFE7}"/>
              </a:ext>
            </a:extLst>
          </p:cNvPr>
          <p:cNvCxnSpPr>
            <a:cxnSpLocks/>
          </p:cNvCxnSpPr>
          <p:nvPr/>
        </p:nvCxnSpPr>
        <p:spPr>
          <a:xfrm>
            <a:off x="4479625" y="5292938"/>
            <a:ext cx="286402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5A3674A-19A3-4413-883F-B53D16D32AB6}"/>
              </a:ext>
            </a:extLst>
          </p:cNvPr>
          <p:cNvSpPr/>
          <p:nvPr/>
        </p:nvSpPr>
        <p:spPr>
          <a:xfrm>
            <a:off x="7305026" y="4104800"/>
            <a:ext cx="1051354" cy="13817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4F4FD0E9-FA06-4230-9A89-BA422162C18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23" y="4656459"/>
            <a:ext cx="871619" cy="254476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2C7C70B6-7883-45E3-A230-207BAB3495F8}"/>
              </a:ext>
            </a:extLst>
          </p:cNvPr>
          <p:cNvGrpSpPr/>
          <p:nvPr/>
        </p:nvGrpSpPr>
        <p:grpSpPr>
          <a:xfrm>
            <a:off x="6034761" y="1729199"/>
            <a:ext cx="685800" cy="685800"/>
            <a:chOff x="3425512" y="2112753"/>
            <a:chExt cx="685800" cy="68580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D7CF115-FC8E-49B9-8682-652C991BA190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2145815-408F-4426-89A0-4DB0038C8D59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1" name="Chord 90">
                <a:extLst>
                  <a:ext uri="{FF2B5EF4-FFF2-40B4-BE49-F238E27FC236}">
                    <a16:creationId xmlns:a16="http://schemas.microsoft.com/office/drawing/2014/main" id="{E7F0A72D-C325-4660-A005-50F6FFDFE52B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Rounded Rectangle 14 1 2 1 2">
              <a:extLst>
                <a:ext uri="{FF2B5EF4-FFF2-40B4-BE49-F238E27FC236}">
                  <a16:creationId xmlns:a16="http://schemas.microsoft.com/office/drawing/2014/main" id="{315D5061-6567-4A5E-8E35-DD103837FDB5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1" name="Picture 180">
            <a:extLst>
              <a:ext uri="{FF2B5EF4-FFF2-40B4-BE49-F238E27FC236}">
                <a16:creationId xmlns:a16="http://schemas.microsoft.com/office/drawing/2014/main" id="{996F0572-0D62-42C0-AD6F-10EBE2B3483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13" y="1405784"/>
            <a:ext cx="716189" cy="280381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285B4B2-7C5C-46AC-A8F3-C1E26A87E876}"/>
              </a:ext>
            </a:extLst>
          </p:cNvPr>
          <p:cNvCxnSpPr/>
          <p:nvPr/>
        </p:nvCxnSpPr>
        <p:spPr>
          <a:xfrm>
            <a:off x="6720561" y="2044953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2F2BF47-618E-4C91-870C-B632DBA1353E}"/>
              </a:ext>
            </a:extLst>
          </p:cNvPr>
          <p:cNvCxnSpPr/>
          <p:nvPr/>
        </p:nvCxnSpPr>
        <p:spPr>
          <a:xfrm>
            <a:off x="6720561" y="2073928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Picture 97">
            <a:extLst>
              <a:ext uri="{FF2B5EF4-FFF2-40B4-BE49-F238E27FC236}">
                <a16:creationId xmlns:a16="http://schemas.microsoft.com/office/drawing/2014/main" id="{E3D06661-0BF0-490F-A556-222F6F1F7FD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76" y="1834494"/>
            <a:ext cx="115810" cy="178286"/>
          </a:xfrm>
          <a:prstGeom prst="rect">
            <a:avLst/>
          </a:prstGeom>
          <a:ln w="12700"/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EBE1F94-F1E0-4BDB-AC35-8C53D8167540}"/>
              </a:ext>
            </a:extLst>
          </p:cNvPr>
          <p:cNvCxnSpPr>
            <a:cxnSpLocks/>
          </p:cNvCxnSpPr>
          <p:nvPr/>
        </p:nvCxnSpPr>
        <p:spPr>
          <a:xfrm>
            <a:off x="8320229" y="2743801"/>
            <a:ext cx="122826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FE4F2C5-A868-4B9B-95C8-3D0FE81A3EF9}"/>
              </a:ext>
            </a:extLst>
          </p:cNvPr>
          <p:cNvCxnSpPr>
            <a:cxnSpLocks/>
          </p:cNvCxnSpPr>
          <p:nvPr/>
        </p:nvCxnSpPr>
        <p:spPr>
          <a:xfrm>
            <a:off x="8320229" y="2780727"/>
            <a:ext cx="122826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C0A506B-CBE7-4D62-A833-C7DAAFD2C7D5}"/>
              </a:ext>
            </a:extLst>
          </p:cNvPr>
          <p:cNvSpPr/>
          <p:nvPr/>
        </p:nvSpPr>
        <p:spPr>
          <a:xfrm>
            <a:off x="4860371" y="1235767"/>
            <a:ext cx="4098628" cy="202081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DD188F0A-DACF-48C8-9D1D-83F9B696046B}"/>
              </a:ext>
            </a:extLst>
          </p:cNvPr>
          <p:cNvCxnSpPr>
            <a:cxnSpLocks/>
          </p:cNvCxnSpPr>
          <p:nvPr/>
        </p:nvCxnSpPr>
        <p:spPr>
          <a:xfrm flipV="1">
            <a:off x="5296406" y="2245906"/>
            <a:ext cx="731520" cy="682890"/>
          </a:xfrm>
          <a:prstGeom prst="bentConnector3">
            <a:avLst>
              <a:gd name="adj1" fmla="val -132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1DDBB15C-2471-4D06-928E-4BAF6B2BA06E}"/>
              </a:ext>
            </a:extLst>
          </p:cNvPr>
          <p:cNvCxnSpPr>
            <a:cxnSpLocks/>
          </p:cNvCxnSpPr>
          <p:nvPr/>
        </p:nvCxnSpPr>
        <p:spPr>
          <a:xfrm flipV="1">
            <a:off x="5263054" y="2210394"/>
            <a:ext cx="777240" cy="700881"/>
          </a:xfrm>
          <a:prstGeom prst="bentConnector3">
            <a:avLst>
              <a:gd name="adj1" fmla="val -429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CE4D3BF-CCB3-431E-A3A8-DE19D351D5F7}"/>
              </a:ext>
            </a:extLst>
          </p:cNvPr>
          <p:cNvCxnSpPr>
            <a:cxnSpLocks/>
          </p:cNvCxnSpPr>
          <p:nvPr/>
        </p:nvCxnSpPr>
        <p:spPr>
          <a:xfrm>
            <a:off x="4483368" y="2964451"/>
            <a:ext cx="286028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1433CDD-05D1-463A-9399-0C11D78FC721}"/>
              </a:ext>
            </a:extLst>
          </p:cNvPr>
          <p:cNvSpPr/>
          <p:nvPr/>
        </p:nvSpPr>
        <p:spPr>
          <a:xfrm>
            <a:off x="5228460" y="2885270"/>
            <a:ext cx="91440" cy="914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995CFC0-3070-4755-8A21-48E40FEB3F0D}"/>
              </a:ext>
            </a:extLst>
          </p:cNvPr>
          <p:cNvCxnSpPr>
            <a:cxnSpLocks/>
          </p:cNvCxnSpPr>
          <p:nvPr/>
        </p:nvCxnSpPr>
        <p:spPr>
          <a:xfrm>
            <a:off x="4479625" y="2930990"/>
            <a:ext cx="286402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C17C7A9-C103-4E6A-AAB1-03E5F6C7A99D}"/>
              </a:ext>
            </a:extLst>
          </p:cNvPr>
          <p:cNvSpPr/>
          <p:nvPr/>
        </p:nvSpPr>
        <p:spPr>
          <a:xfrm>
            <a:off x="7305026" y="1742852"/>
            <a:ext cx="1051354" cy="13817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BA923E0C-73F1-431D-B5DB-8625ECAE37F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23" y="2294511"/>
            <a:ext cx="908190" cy="254476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F79EB091-39D2-4170-B372-C7880A74A2F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89" y="5247219"/>
            <a:ext cx="142629" cy="195657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930A904-A3B9-40A4-8B84-AF01AD52A77D}"/>
              </a:ext>
            </a:extLst>
          </p:cNvPr>
          <p:cNvCxnSpPr>
            <a:cxnSpLocks/>
          </p:cNvCxnSpPr>
          <p:nvPr/>
        </p:nvCxnSpPr>
        <p:spPr>
          <a:xfrm>
            <a:off x="4218989" y="4285585"/>
            <a:ext cx="180981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0" name="Picture 159">
            <a:extLst>
              <a:ext uri="{FF2B5EF4-FFF2-40B4-BE49-F238E27FC236}">
                <a16:creationId xmlns:a16="http://schemas.microsoft.com/office/drawing/2014/main" id="{815630C2-5E90-46B2-AB2C-66DC383CDB5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87" y="5027752"/>
            <a:ext cx="113371" cy="213943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22B42F0A-CDE4-40E7-97EF-F908DFA2A94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89" y="2885271"/>
            <a:ext cx="153600" cy="137143"/>
          </a:xfrm>
          <a:prstGeom prst="rect">
            <a:avLst/>
          </a:prstGeom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838F5A2-DA06-469D-9069-768605E822BA}"/>
              </a:ext>
            </a:extLst>
          </p:cNvPr>
          <p:cNvCxnSpPr>
            <a:cxnSpLocks/>
          </p:cNvCxnSpPr>
          <p:nvPr/>
        </p:nvCxnSpPr>
        <p:spPr>
          <a:xfrm>
            <a:off x="4337846" y="1923637"/>
            <a:ext cx="169096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8" name="Picture 157">
            <a:extLst>
              <a:ext uri="{FF2B5EF4-FFF2-40B4-BE49-F238E27FC236}">
                <a16:creationId xmlns:a16="http://schemas.microsoft.com/office/drawing/2014/main" id="{0DE6F163-E151-44E7-B202-CB8E3FEC882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02" y="2684814"/>
            <a:ext cx="140800" cy="137143"/>
          </a:xfrm>
          <a:prstGeom prst="rect">
            <a:avLst/>
          </a:prstGeom>
        </p:spPr>
      </p:pic>
      <p:pic>
        <p:nvPicPr>
          <p:cNvPr id="122" name="Picture 121" descr="http://alsblog.files.wordpress.com/2008/09/alice22.jpg">
            <a:extLst>
              <a:ext uri="{FF2B5EF4-FFF2-40B4-BE49-F238E27FC236}">
                <a16:creationId xmlns:a16="http://schemas.microsoft.com/office/drawing/2014/main" id="{D8630027-664F-4AE4-8DC8-454DECC7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818" y="1653390"/>
            <a:ext cx="517301" cy="843308"/>
          </a:xfrm>
          <a:prstGeom prst="rect">
            <a:avLst/>
          </a:prstGeom>
          <a:noFill/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6708C52B-7F9E-4CBD-BB8B-0122BC156BB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62" y="2067105"/>
            <a:ext cx="539571" cy="182906"/>
          </a:xfrm>
          <a:prstGeom prst="rect">
            <a:avLst/>
          </a:prstGeom>
        </p:spPr>
      </p:pic>
      <p:pic>
        <p:nvPicPr>
          <p:cNvPr id="124" name="Picture 2 1" descr="http://t2.gstatic.com/images?q=tbn:ANd9GcQ3u_YAfOnfhlVNdSurHqqnAghXCw_k2zJ_EnvCpJLI9VIGuuhb">
            <a:extLst>
              <a:ext uri="{FF2B5EF4-FFF2-40B4-BE49-F238E27FC236}">
                <a16:creationId xmlns:a16="http://schemas.microsoft.com/office/drawing/2014/main" id="{48F6E002-7A29-4737-8C20-05991D87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69615" y="4107921"/>
            <a:ext cx="490118" cy="609600"/>
          </a:xfrm>
          <a:prstGeom prst="rect">
            <a:avLst/>
          </a:prstGeom>
          <a:noFill/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FB40921-5A2C-421C-8438-9B88B04DDE8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70" y="4234388"/>
            <a:ext cx="429828" cy="17833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4D5CC5D4-4694-4769-A056-BF378740DA5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57" y="3207301"/>
            <a:ext cx="554666" cy="354591"/>
          </a:xfrm>
          <a:prstGeom prst="rect">
            <a:avLst/>
          </a:prstGeom>
        </p:spPr>
      </p:pic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EFEBDB8-133D-4EE1-9C02-A7190F3388D2}"/>
              </a:ext>
            </a:extLst>
          </p:cNvPr>
          <p:cNvCxnSpPr>
            <a:cxnSpLocks/>
          </p:cNvCxnSpPr>
          <p:nvPr/>
        </p:nvCxnSpPr>
        <p:spPr>
          <a:xfrm flipH="1">
            <a:off x="3289951" y="1923637"/>
            <a:ext cx="1047896" cy="119071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C88EE82-EA5C-4EB5-B467-2053B2F38F22}"/>
              </a:ext>
            </a:extLst>
          </p:cNvPr>
          <p:cNvCxnSpPr>
            <a:cxnSpLocks/>
          </p:cNvCxnSpPr>
          <p:nvPr/>
        </p:nvCxnSpPr>
        <p:spPr>
          <a:xfrm flipH="1" flipV="1">
            <a:off x="3268548" y="3507802"/>
            <a:ext cx="950442" cy="7777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5" name="Picture 194">
            <a:extLst>
              <a:ext uri="{FF2B5EF4-FFF2-40B4-BE49-F238E27FC236}">
                <a16:creationId xmlns:a16="http://schemas.microsoft.com/office/drawing/2014/main" id="{14ADCDEF-421F-4787-8E62-18B958C768CC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67" y="6030055"/>
            <a:ext cx="4320916" cy="385829"/>
          </a:xfrm>
          <a:prstGeom prst="rect">
            <a:avLst/>
          </a:prstGeom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81EE5C8-812D-4B5A-BF1A-4372846F464B}"/>
              </a:ext>
            </a:extLst>
          </p:cNvPr>
          <p:cNvCxnSpPr>
            <a:cxnSpLocks/>
          </p:cNvCxnSpPr>
          <p:nvPr/>
        </p:nvCxnSpPr>
        <p:spPr>
          <a:xfrm>
            <a:off x="4101577" y="3403991"/>
            <a:ext cx="590911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7C1C5852-855E-4A1D-8233-DB59F66B5AE7}"/>
              </a:ext>
            </a:extLst>
          </p:cNvPr>
          <p:cNvSpPr/>
          <p:nvPr/>
        </p:nvSpPr>
        <p:spPr>
          <a:xfrm>
            <a:off x="765609" y="5788445"/>
            <a:ext cx="5325604" cy="8928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773EC6CD-BEBD-4E2D-8F3C-A2018B711B67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33" y="5845265"/>
            <a:ext cx="2712382" cy="874667"/>
          </a:xfrm>
          <a:prstGeom prst="rect">
            <a:avLst/>
          </a:prstGeom>
        </p:spPr>
      </p:pic>
      <p:sp>
        <p:nvSpPr>
          <p:cNvPr id="168" name="Arrow: Up 167">
            <a:extLst>
              <a:ext uri="{FF2B5EF4-FFF2-40B4-BE49-F238E27FC236}">
                <a16:creationId xmlns:a16="http://schemas.microsoft.com/office/drawing/2014/main" id="{823195A0-92FD-4CDF-80F3-9E4B6427B7F4}"/>
              </a:ext>
            </a:extLst>
          </p:cNvPr>
          <p:cNvSpPr/>
          <p:nvPr/>
        </p:nvSpPr>
        <p:spPr>
          <a:xfrm rot="16200000">
            <a:off x="6523742" y="5990770"/>
            <a:ext cx="117333" cy="41485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3FD113AA-FD7E-432D-A4BC-7BB1B1CB7C77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11" y="1705830"/>
            <a:ext cx="2617905" cy="547048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706323B4-078D-4929-B4AE-5A946DC554A3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16" y="4243477"/>
            <a:ext cx="2528000" cy="54704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2EF2885-4FF2-4ADA-BEF3-E2E8A37C4136}"/>
              </a:ext>
            </a:extLst>
          </p:cNvPr>
          <p:cNvCxnSpPr>
            <a:cxnSpLocks/>
          </p:cNvCxnSpPr>
          <p:nvPr/>
        </p:nvCxnSpPr>
        <p:spPr>
          <a:xfrm>
            <a:off x="4479625" y="2964451"/>
            <a:ext cx="38074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3C5CCDA-37AB-48A1-9FA7-8D818A9E5AA2}"/>
              </a:ext>
            </a:extLst>
          </p:cNvPr>
          <p:cNvCxnSpPr>
            <a:cxnSpLocks/>
          </p:cNvCxnSpPr>
          <p:nvPr/>
        </p:nvCxnSpPr>
        <p:spPr>
          <a:xfrm>
            <a:off x="4479625" y="2930227"/>
            <a:ext cx="38074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CD8438E-068F-45AD-9FAF-FC09E42C193E}"/>
              </a:ext>
            </a:extLst>
          </p:cNvPr>
          <p:cNvCxnSpPr>
            <a:cxnSpLocks/>
          </p:cNvCxnSpPr>
          <p:nvPr/>
        </p:nvCxnSpPr>
        <p:spPr>
          <a:xfrm>
            <a:off x="4479625" y="5290744"/>
            <a:ext cx="38074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A0066C8-119B-4E1F-A24A-8339E73C274F}"/>
              </a:ext>
            </a:extLst>
          </p:cNvPr>
          <p:cNvCxnSpPr>
            <a:cxnSpLocks/>
          </p:cNvCxnSpPr>
          <p:nvPr/>
        </p:nvCxnSpPr>
        <p:spPr>
          <a:xfrm>
            <a:off x="4479625" y="5330038"/>
            <a:ext cx="38074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BC8138E-48A2-4C39-ABDB-EC405BBD6BCD}"/>
              </a:ext>
            </a:extLst>
          </p:cNvPr>
          <p:cNvCxnSpPr>
            <a:cxnSpLocks/>
          </p:cNvCxnSpPr>
          <p:nvPr/>
        </p:nvCxnSpPr>
        <p:spPr>
          <a:xfrm>
            <a:off x="4343799" y="1923637"/>
            <a:ext cx="51657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5A1C82A-5A37-41E4-BCA9-929839242BBE}"/>
              </a:ext>
            </a:extLst>
          </p:cNvPr>
          <p:cNvCxnSpPr>
            <a:cxnSpLocks/>
          </p:cNvCxnSpPr>
          <p:nvPr/>
        </p:nvCxnSpPr>
        <p:spPr>
          <a:xfrm>
            <a:off x="4232374" y="4285585"/>
            <a:ext cx="63276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2B060D5-266B-4A69-8E41-D06A799FA67E}"/>
              </a:ext>
            </a:extLst>
          </p:cNvPr>
          <p:cNvCxnSpPr>
            <a:cxnSpLocks/>
          </p:cNvCxnSpPr>
          <p:nvPr/>
        </p:nvCxnSpPr>
        <p:spPr>
          <a:xfrm>
            <a:off x="8958999" y="2743801"/>
            <a:ext cx="58949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5EEDF94-E999-4795-8DDF-C15B8D214238}"/>
              </a:ext>
            </a:extLst>
          </p:cNvPr>
          <p:cNvCxnSpPr>
            <a:cxnSpLocks/>
          </p:cNvCxnSpPr>
          <p:nvPr/>
        </p:nvCxnSpPr>
        <p:spPr>
          <a:xfrm>
            <a:off x="8958999" y="2780727"/>
            <a:ext cx="58949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6A1AF35-1832-48F4-B705-17F7CF6FA46A}"/>
              </a:ext>
            </a:extLst>
          </p:cNvPr>
          <p:cNvCxnSpPr>
            <a:cxnSpLocks/>
          </p:cNvCxnSpPr>
          <p:nvPr/>
        </p:nvCxnSpPr>
        <p:spPr>
          <a:xfrm>
            <a:off x="8958999" y="5105749"/>
            <a:ext cx="58949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5242E7F-9193-406C-8D83-6798A60F0B82}"/>
              </a:ext>
            </a:extLst>
          </p:cNvPr>
          <p:cNvCxnSpPr>
            <a:cxnSpLocks/>
          </p:cNvCxnSpPr>
          <p:nvPr/>
        </p:nvCxnSpPr>
        <p:spPr>
          <a:xfrm>
            <a:off x="8958999" y="5142675"/>
            <a:ext cx="58949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28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3" grpId="0" animBg="1"/>
      <p:bldP spid="85" grpId="0" animBg="1"/>
      <p:bldP spid="102" grpId="0" animBg="1"/>
      <p:bldP spid="106" grpId="0" animBg="1"/>
      <p:bldP spid="108" grpId="0" animBg="1"/>
      <p:bldP spid="161" grpId="0" animBg="1"/>
      <p:bldP spid="1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5461B5-2EA9-4FB6-96B0-1B8E029EAB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74" y="2215260"/>
            <a:ext cx="4018286" cy="995048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5590B21A-422C-4120-BF4A-873AA3CD05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319564"/>
            <a:ext cx="10041903" cy="58514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A22A66-F353-4E27-8900-15FD455484E5}"/>
              </a:ext>
            </a:extLst>
          </p:cNvPr>
          <p:cNvGrpSpPr/>
          <p:nvPr/>
        </p:nvGrpSpPr>
        <p:grpSpPr>
          <a:xfrm>
            <a:off x="984246" y="2642294"/>
            <a:ext cx="6167770" cy="2407367"/>
            <a:chOff x="1750647" y="3210308"/>
            <a:chExt cx="8216690" cy="2973673"/>
          </a:xfrm>
        </p:grpSpPr>
        <p:cxnSp>
          <p:nvCxnSpPr>
            <p:cNvPr id="194" name="Connector: Elbow 193">
              <a:extLst>
                <a:ext uri="{FF2B5EF4-FFF2-40B4-BE49-F238E27FC236}">
                  <a16:creationId xmlns:a16="http://schemas.microsoft.com/office/drawing/2014/main" id="{55B5CB68-76CC-4586-B357-4800C4AA8F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773220" y="3738483"/>
              <a:ext cx="731520" cy="2468880"/>
            </a:xfrm>
            <a:prstGeom prst="bent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82596FCC-CFE0-4DA8-B7DD-65942B5E4E8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815" y="4170846"/>
              <a:ext cx="153600" cy="137143"/>
            </a:xfrm>
            <a:prstGeom prst="rect">
              <a:avLst/>
            </a:prstGeom>
          </p:spPr>
        </p:pic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F76D329-2F21-4DFB-AB65-220DE7B43EBD}"/>
                </a:ext>
              </a:extLst>
            </p:cNvPr>
            <p:cNvCxnSpPr>
              <a:cxnSpLocks/>
            </p:cNvCxnSpPr>
            <p:nvPr/>
          </p:nvCxnSpPr>
          <p:spPr>
            <a:xfrm>
              <a:off x="8466864" y="4018768"/>
              <a:ext cx="122826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98B7BB8-3460-43B9-AFA8-66FD052A4C9C}"/>
                </a:ext>
              </a:extLst>
            </p:cNvPr>
            <p:cNvCxnSpPr>
              <a:cxnSpLocks/>
            </p:cNvCxnSpPr>
            <p:nvPr/>
          </p:nvCxnSpPr>
          <p:spPr>
            <a:xfrm>
              <a:off x="8466864" y="4055694"/>
              <a:ext cx="122826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FD03F31F-BC6F-44E8-B05A-6292B91F36E5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537" y="3959781"/>
              <a:ext cx="140800" cy="137143"/>
            </a:xfrm>
            <a:prstGeom prst="rect">
              <a:avLst/>
            </a:prstGeom>
          </p:spPr>
        </p:pic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8A9E99E-5424-468B-8C9D-845E4D60B695}"/>
                </a:ext>
              </a:extLst>
            </p:cNvPr>
            <p:cNvSpPr/>
            <p:nvPr/>
          </p:nvSpPr>
          <p:spPr>
            <a:xfrm>
              <a:off x="6333796" y="3210308"/>
              <a:ext cx="2771837" cy="1321236"/>
            </a:xfrm>
            <a:prstGeom prst="rect">
              <a:avLst/>
            </a:prstGeom>
            <a:noFill/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0" name="Connector: Elbow 149">
              <a:extLst>
                <a:ext uri="{FF2B5EF4-FFF2-40B4-BE49-F238E27FC236}">
                  <a16:creationId xmlns:a16="http://schemas.microsoft.com/office/drawing/2014/main" id="{EE582825-51BF-4B4B-84AE-FBAB4CC89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0260" y="3756723"/>
              <a:ext cx="2377440" cy="888647"/>
            </a:xfrm>
            <a:prstGeom prst="bentConnector3">
              <a:avLst>
                <a:gd name="adj1" fmla="val -209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onnector: Elbow 150">
              <a:extLst>
                <a:ext uri="{FF2B5EF4-FFF2-40B4-BE49-F238E27FC236}">
                  <a16:creationId xmlns:a16="http://schemas.microsoft.com/office/drawing/2014/main" id="{46D5A708-41A8-441E-8D61-B4C20CE77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6908" y="3717057"/>
              <a:ext cx="2377440" cy="910794"/>
            </a:xfrm>
            <a:prstGeom prst="bentConnector3">
              <a:avLst>
                <a:gd name="adj1" fmla="val -347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25D630F-5549-40FE-A06B-668EC88ECDF5}"/>
                </a:ext>
              </a:extLst>
            </p:cNvPr>
            <p:cNvCxnSpPr>
              <a:cxnSpLocks/>
            </p:cNvCxnSpPr>
            <p:nvPr/>
          </p:nvCxnSpPr>
          <p:spPr>
            <a:xfrm>
              <a:off x="5648938" y="4239418"/>
              <a:ext cx="184134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FCEBF61-272A-4A00-9199-F2ACEA23D3EF}"/>
                </a:ext>
              </a:extLst>
            </p:cNvPr>
            <p:cNvSpPr/>
            <p:nvPr/>
          </p:nvSpPr>
          <p:spPr>
            <a:xfrm>
              <a:off x="4882314" y="4601844"/>
              <a:ext cx="9144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4A5D54E-E06F-4814-BCCE-1EE83AC0B395}"/>
                </a:ext>
              </a:extLst>
            </p:cNvPr>
            <p:cNvCxnSpPr>
              <a:cxnSpLocks/>
            </p:cNvCxnSpPr>
            <p:nvPr/>
          </p:nvCxnSpPr>
          <p:spPr>
            <a:xfrm>
              <a:off x="5648977" y="4205957"/>
              <a:ext cx="181749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475F6DE1-ECB0-4C8E-AB49-849C3BED680F}"/>
                </a:ext>
              </a:extLst>
            </p:cNvPr>
            <p:cNvSpPr/>
            <p:nvPr/>
          </p:nvSpPr>
          <p:spPr>
            <a:xfrm>
              <a:off x="7299612" y="3436814"/>
              <a:ext cx="1203403" cy="9627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2D7662-404D-4FB9-83C1-4E4BA70A7601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646" y="3826775"/>
              <a:ext cx="917333" cy="254476"/>
            </a:xfrm>
            <a:prstGeom prst="rect">
              <a:avLst/>
            </a:prstGeom>
          </p:spPr>
        </p:pic>
        <p:pic>
          <p:nvPicPr>
            <p:cNvPr id="162" name="Picture 161" descr="http://alsblog.files.wordpress.com/2008/09/alice22.jpg">
              <a:extLst>
                <a:ext uri="{FF2B5EF4-FFF2-40B4-BE49-F238E27FC236}">
                  <a16:creationId xmlns:a16="http://schemas.microsoft.com/office/drawing/2014/main" id="{E65DA048-B312-465E-A09C-4E98220B8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9529" y="3556216"/>
              <a:ext cx="517301" cy="843308"/>
            </a:xfrm>
            <a:prstGeom prst="rect">
              <a:avLst/>
            </a:prstGeom>
            <a:noFill/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1D5B51AF-9098-42DE-A9AC-0C9E776E3BEA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873" y="3969931"/>
              <a:ext cx="539571" cy="182906"/>
            </a:xfrm>
            <a:prstGeom prst="rect">
              <a:avLst/>
            </a:prstGeom>
          </p:spPr>
        </p:pic>
        <p:pic>
          <p:nvPicPr>
            <p:cNvPr id="165" name="Picture 2 1" descr="http://t2.gstatic.com/images?q=tbn:ANd9GcQ3u_YAfOnfhlVNdSurHqqnAghXCw_k2zJ_EnvCpJLI9VIGuuhb">
              <a:extLst>
                <a:ext uri="{FF2B5EF4-FFF2-40B4-BE49-F238E27FC236}">
                  <a16:creationId xmlns:a16="http://schemas.microsoft.com/office/drawing/2014/main" id="{B8C555DA-948A-4786-BFCE-37E9AFEF5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45533" y="5296938"/>
              <a:ext cx="490118" cy="609600"/>
            </a:xfrm>
            <a:prstGeom prst="rect">
              <a:avLst/>
            </a:prstGeom>
            <a:noFill/>
          </p:spPr>
        </p:pic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EEDFA50A-FC34-4F3E-8A43-B4C0135D0DE7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588" y="5423405"/>
              <a:ext cx="429828" cy="17833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FA0CA98-1DC2-462D-85CF-6F2107F04DD0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815" y="5823284"/>
              <a:ext cx="142629" cy="195657"/>
            </a:xfrm>
            <a:prstGeom prst="rect">
              <a:avLst/>
            </a:prstGeom>
          </p:spPr>
        </p:pic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BB66C475-558A-440C-89D7-60D6CE7FBBB2}"/>
                </a:ext>
              </a:extLst>
            </p:cNvPr>
            <p:cNvCxnSpPr>
              <a:cxnSpLocks/>
            </p:cNvCxnSpPr>
            <p:nvPr/>
          </p:nvCxnSpPr>
          <p:spPr>
            <a:xfrm>
              <a:off x="8466864" y="5671205"/>
              <a:ext cx="122826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B115211-FAE0-43CF-A72E-E2316055CBE9}"/>
                </a:ext>
              </a:extLst>
            </p:cNvPr>
            <p:cNvCxnSpPr>
              <a:cxnSpLocks/>
            </p:cNvCxnSpPr>
            <p:nvPr/>
          </p:nvCxnSpPr>
          <p:spPr>
            <a:xfrm>
              <a:off x="8466864" y="5708131"/>
              <a:ext cx="122826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FCD1D748-D9AA-4585-A605-FC133ABC4D7C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538" y="5589826"/>
              <a:ext cx="113371" cy="213943"/>
            </a:xfrm>
            <a:prstGeom prst="rect">
              <a:avLst/>
            </a:prstGeom>
          </p:spPr>
        </p:pic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3A18400A-F2E1-437A-9AF8-984B9412CF87}"/>
                </a:ext>
              </a:extLst>
            </p:cNvPr>
            <p:cNvSpPr/>
            <p:nvPr/>
          </p:nvSpPr>
          <p:spPr>
            <a:xfrm>
              <a:off x="6333796" y="4862745"/>
              <a:ext cx="2771837" cy="1321236"/>
            </a:xfrm>
            <a:prstGeom prst="rect">
              <a:avLst/>
            </a:prstGeom>
            <a:noFill/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292B47F-8B18-4D69-ADB2-6385C1BCEB73}"/>
                </a:ext>
              </a:extLst>
            </p:cNvPr>
            <p:cNvCxnSpPr>
              <a:cxnSpLocks/>
            </p:cNvCxnSpPr>
            <p:nvPr/>
          </p:nvCxnSpPr>
          <p:spPr>
            <a:xfrm>
              <a:off x="5648938" y="5891855"/>
              <a:ext cx="184134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85206887-EFC9-4935-8D19-907FF3AF59CF}"/>
                </a:ext>
              </a:extLst>
            </p:cNvPr>
            <p:cNvCxnSpPr>
              <a:cxnSpLocks/>
            </p:cNvCxnSpPr>
            <p:nvPr/>
          </p:nvCxnSpPr>
          <p:spPr>
            <a:xfrm>
              <a:off x="5648977" y="5858394"/>
              <a:ext cx="181749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8CCC3D47-39AC-46CC-AD85-B8DC841EA977}"/>
                </a:ext>
              </a:extLst>
            </p:cNvPr>
            <p:cNvSpPr/>
            <p:nvPr/>
          </p:nvSpPr>
          <p:spPr>
            <a:xfrm>
              <a:off x="7299612" y="5089251"/>
              <a:ext cx="1203403" cy="9627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EC60A678-65B2-468F-AE68-E1EC3022FC56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470" y="5472492"/>
              <a:ext cx="880762" cy="254476"/>
            </a:xfrm>
            <a:prstGeom prst="rect">
              <a:avLst/>
            </a:prstGeom>
          </p:spPr>
        </p:pic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C8FF602C-307B-4D13-8532-85F50D2AAB9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27292" y="3811954"/>
              <a:ext cx="603654" cy="2366314"/>
            </a:xfrm>
            <a:prstGeom prst="bentConnector2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133F2EA-77D9-42B4-AE15-A5A35E99C2A4}"/>
                </a:ext>
              </a:extLst>
            </p:cNvPr>
            <p:cNvCxnSpPr>
              <a:cxnSpLocks/>
            </p:cNvCxnSpPr>
            <p:nvPr/>
          </p:nvCxnSpPr>
          <p:spPr>
            <a:xfrm>
              <a:off x="4375222" y="4629016"/>
              <a:ext cx="50709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9E0A280-586C-4640-A8FB-AA4EA050AC5E}"/>
                </a:ext>
              </a:extLst>
            </p:cNvPr>
            <p:cNvCxnSpPr>
              <a:cxnSpLocks/>
            </p:cNvCxnSpPr>
            <p:nvPr/>
          </p:nvCxnSpPr>
          <p:spPr>
            <a:xfrm>
              <a:off x="4375222" y="4665942"/>
              <a:ext cx="50709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AF554523-ED1D-4447-B9DA-831E5E249D53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661" y="4494872"/>
              <a:ext cx="151771" cy="213943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9A0E0217-9A4C-4505-AB57-E8FCBD0F70D6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647" y="4267466"/>
              <a:ext cx="405943" cy="566857"/>
            </a:xfrm>
            <a:prstGeom prst="rect">
              <a:avLst/>
            </a:prstGeom>
          </p:spPr>
        </p:pic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0F13C476-23EA-4EE9-82A2-D3E2487ADC65}"/>
              </a:ext>
            </a:extLst>
          </p:cNvPr>
          <p:cNvSpPr txBox="1">
            <a:spLocks/>
          </p:cNvSpPr>
          <p:nvPr/>
        </p:nvSpPr>
        <p:spPr>
          <a:xfrm>
            <a:off x="316174" y="13963"/>
            <a:ext cx="115596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Measurement Incompatibility and Bell Nonlocality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EC6A13-E485-485D-947B-844DF15C45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55" y="5652905"/>
            <a:ext cx="7824763" cy="5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0512B5-135A-460A-9226-28CBFA8372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3" y="1404859"/>
            <a:ext cx="9674665" cy="58361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4E39562-3AFE-4A7B-A804-55FE66F76DF4}"/>
              </a:ext>
            </a:extLst>
          </p:cNvPr>
          <p:cNvGrpSpPr/>
          <p:nvPr/>
        </p:nvGrpSpPr>
        <p:grpSpPr>
          <a:xfrm>
            <a:off x="4802309" y="5081847"/>
            <a:ext cx="685800" cy="685800"/>
            <a:chOff x="3425512" y="2112753"/>
            <a:chExt cx="685800" cy="6858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E274D3F-F350-445A-92CA-E3DF0B045C11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167FC74-74E0-4731-83C1-D0B1E8215D7B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Chord 44">
                <a:extLst>
                  <a:ext uri="{FF2B5EF4-FFF2-40B4-BE49-F238E27FC236}">
                    <a16:creationId xmlns:a16="http://schemas.microsoft.com/office/drawing/2014/main" id="{1E65C52F-71A4-4B7E-9CD4-96A89F45DC9C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ounded Rectangle 14 1 2 1 1">
              <a:extLst>
                <a:ext uri="{FF2B5EF4-FFF2-40B4-BE49-F238E27FC236}">
                  <a16:creationId xmlns:a16="http://schemas.microsoft.com/office/drawing/2014/main" id="{D5AF9B3A-EE41-4D8C-972E-68C672802BEE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2EE547C-D34D-4C12-93CA-4868D8AC6E1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60" y="4750481"/>
            <a:ext cx="710095" cy="3154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28910E1-E4AB-4C4F-8820-DD960924ABA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37" y="6237919"/>
            <a:ext cx="142629" cy="195657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8589032-A297-4DA5-96EE-EB3B0FEE21DF}"/>
              </a:ext>
            </a:extLst>
          </p:cNvPr>
          <p:cNvCxnSpPr/>
          <p:nvPr/>
        </p:nvCxnSpPr>
        <p:spPr>
          <a:xfrm>
            <a:off x="5488109" y="5397601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1836070-9258-4CC0-A1BA-66166B4CD4F9}"/>
              </a:ext>
            </a:extLst>
          </p:cNvPr>
          <p:cNvCxnSpPr/>
          <p:nvPr/>
        </p:nvCxnSpPr>
        <p:spPr>
          <a:xfrm>
            <a:off x="5488109" y="5426576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BCD636C-E56E-403E-A9CB-D27D34E02B09}"/>
              </a:ext>
            </a:extLst>
          </p:cNvPr>
          <p:cNvCxnSpPr>
            <a:cxnSpLocks/>
          </p:cNvCxnSpPr>
          <p:nvPr/>
        </p:nvCxnSpPr>
        <p:spPr>
          <a:xfrm>
            <a:off x="2986537" y="5276285"/>
            <a:ext cx="180981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BEF1C85F-B6E8-42E7-94BA-419F9D0C020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24" y="5187142"/>
            <a:ext cx="115810" cy="178286"/>
          </a:xfrm>
          <a:prstGeom prst="rect">
            <a:avLst/>
          </a:prstGeom>
          <a:ln w="12700"/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45D043-EBA6-438C-9156-FE16A843C42B}"/>
              </a:ext>
            </a:extLst>
          </p:cNvPr>
          <p:cNvCxnSpPr>
            <a:cxnSpLocks/>
          </p:cNvCxnSpPr>
          <p:nvPr/>
        </p:nvCxnSpPr>
        <p:spPr>
          <a:xfrm>
            <a:off x="7087777" y="6096449"/>
            <a:ext cx="122826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994E112-5EA8-4C2C-B7D0-2F4AA40DAA13}"/>
              </a:ext>
            </a:extLst>
          </p:cNvPr>
          <p:cNvCxnSpPr>
            <a:cxnSpLocks/>
          </p:cNvCxnSpPr>
          <p:nvPr/>
        </p:nvCxnSpPr>
        <p:spPr>
          <a:xfrm>
            <a:off x="7087777" y="6133375"/>
            <a:ext cx="122826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3E1D6774-FA29-4A38-BC3A-2F84F7AE23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35" y="6018452"/>
            <a:ext cx="113371" cy="21394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0B91B970-01AD-456E-9F9E-8F9D74A27DC0}"/>
              </a:ext>
            </a:extLst>
          </p:cNvPr>
          <p:cNvSpPr/>
          <p:nvPr/>
        </p:nvSpPr>
        <p:spPr>
          <a:xfrm>
            <a:off x="3627919" y="4588415"/>
            <a:ext cx="4098628" cy="200175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A5520B6F-2647-4FBF-B416-F947827CB4F0}"/>
              </a:ext>
            </a:extLst>
          </p:cNvPr>
          <p:cNvCxnSpPr>
            <a:cxnSpLocks/>
          </p:cNvCxnSpPr>
          <p:nvPr/>
        </p:nvCxnSpPr>
        <p:spPr>
          <a:xfrm flipV="1">
            <a:off x="4063954" y="5598554"/>
            <a:ext cx="731520" cy="682890"/>
          </a:xfrm>
          <a:prstGeom prst="bentConnector3">
            <a:avLst>
              <a:gd name="adj1" fmla="val -132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D1398D58-9560-4A87-AE3E-7166B6F5F4FC}"/>
              </a:ext>
            </a:extLst>
          </p:cNvPr>
          <p:cNvCxnSpPr>
            <a:cxnSpLocks/>
          </p:cNvCxnSpPr>
          <p:nvPr/>
        </p:nvCxnSpPr>
        <p:spPr>
          <a:xfrm flipV="1">
            <a:off x="4030602" y="5563042"/>
            <a:ext cx="777240" cy="700881"/>
          </a:xfrm>
          <a:prstGeom prst="bentConnector3">
            <a:avLst>
              <a:gd name="adj1" fmla="val -429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9BC7C04-938C-405F-ABB9-1EBBBBE24DA5}"/>
              </a:ext>
            </a:extLst>
          </p:cNvPr>
          <p:cNvCxnSpPr>
            <a:cxnSpLocks/>
          </p:cNvCxnSpPr>
          <p:nvPr/>
        </p:nvCxnSpPr>
        <p:spPr>
          <a:xfrm>
            <a:off x="3250916" y="6317099"/>
            <a:ext cx="286028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C7814C60-651A-497E-90AC-90D50F2AF3AD}"/>
              </a:ext>
            </a:extLst>
          </p:cNvPr>
          <p:cNvSpPr/>
          <p:nvPr/>
        </p:nvSpPr>
        <p:spPr>
          <a:xfrm>
            <a:off x="3996008" y="6237918"/>
            <a:ext cx="91440" cy="914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EBD4AA4-2176-4760-8995-30A64C415B16}"/>
              </a:ext>
            </a:extLst>
          </p:cNvPr>
          <p:cNvCxnSpPr>
            <a:cxnSpLocks/>
          </p:cNvCxnSpPr>
          <p:nvPr/>
        </p:nvCxnSpPr>
        <p:spPr>
          <a:xfrm>
            <a:off x="3247173" y="6283638"/>
            <a:ext cx="286402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0037C25-4D5C-4779-BB78-C68DDC962F36}"/>
              </a:ext>
            </a:extLst>
          </p:cNvPr>
          <p:cNvSpPr/>
          <p:nvPr/>
        </p:nvSpPr>
        <p:spPr>
          <a:xfrm>
            <a:off x="6072574" y="5095500"/>
            <a:ext cx="1051354" cy="13817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5D674EE-0612-4E8B-BC83-03B89A6E0A2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71" y="5647159"/>
            <a:ext cx="871619" cy="254476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9F3EB663-EF79-4D4A-9BFC-5528569B4238}"/>
              </a:ext>
            </a:extLst>
          </p:cNvPr>
          <p:cNvGrpSpPr/>
          <p:nvPr/>
        </p:nvGrpSpPr>
        <p:grpSpPr>
          <a:xfrm>
            <a:off x="4802309" y="2719899"/>
            <a:ext cx="685800" cy="685800"/>
            <a:chOff x="3425512" y="2112753"/>
            <a:chExt cx="685800" cy="68580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4A149BE-C7ED-4A55-A402-E9E6165E2D93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A51FE21-1D7D-4829-AB58-54E55AB31621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Chord 66">
                <a:extLst>
                  <a:ext uri="{FF2B5EF4-FFF2-40B4-BE49-F238E27FC236}">
                    <a16:creationId xmlns:a16="http://schemas.microsoft.com/office/drawing/2014/main" id="{BAC1BDA5-CF3D-406D-AD17-CDFC23CCBE95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ounded Rectangle 14 1 2 1 2">
              <a:extLst>
                <a:ext uri="{FF2B5EF4-FFF2-40B4-BE49-F238E27FC236}">
                  <a16:creationId xmlns:a16="http://schemas.microsoft.com/office/drawing/2014/main" id="{BD7499A1-F6B3-44DB-B990-FE072C578C7F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9064503-7BDD-4C4A-B20C-82A0D8FD2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62" y="2383286"/>
            <a:ext cx="540951" cy="25447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0B5CDBE-BB4D-40AE-BCF9-4F2AAFEAEF7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37" y="3875971"/>
            <a:ext cx="153600" cy="137143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CD7C958-7918-43A4-9BA4-59B4D45C2B22}"/>
              </a:ext>
            </a:extLst>
          </p:cNvPr>
          <p:cNvCxnSpPr/>
          <p:nvPr/>
        </p:nvCxnSpPr>
        <p:spPr>
          <a:xfrm>
            <a:off x="5488109" y="3035653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D6C247-0DC0-4FDD-9E5C-7FA7CC9FD8D8}"/>
              </a:ext>
            </a:extLst>
          </p:cNvPr>
          <p:cNvCxnSpPr/>
          <p:nvPr/>
        </p:nvCxnSpPr>
        <p:spPr>
          <a:xfrm>
            <a:off x="5488109" y="3064628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7E7BAED-0C5E-458A-AE2D-F9718A189FFC}"/>
              </a:ext>
            </a:extLst>
          </p:cNvPr>
          <p:cNvCxnSpPr>
            <a:cxnSpLocks/>
          </p:cNvCxnSpPr>
          <p:nvPr/>
        </p:nvCxnSpPr>
        <p:spPr>
          <a:xfrm>
            <a:off x="3105394" y="2914337"/>
            <a:ext cx="169096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04F8B4A2-6EB5-4523-ADE0-08C694EAF77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24" y="2825194"/>
            <a:ext cx="115810" cy="178286"/>
          </a:xfrm>
          <a:prstGeom prst="rect">
            <a:avLst/>
          </a:prstGeom>
          <a:ln w="12700"/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64138C6-A51F-46FE-8547-F9DF0C9AF274}"/>
              </a:ext>
            </a:extLst>
          </p:cNvPr>
          <p:cNvCxnSpPr>
            <a:cxnSpLocks/>
          </p:cNvCxnSpPr>
          <p:nvPr/>
        </p:nvCxnSpPr>
        <p:spPr>
          <a:xfrm>
            <a:off x="7087777" y="3734501"/>
            <a:ext cx="122826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04F642E-6A0F-4EE2-9D37-7D7460716994}"/>
              </a:ext>
            </a:extLst>
          </p:cNvPr>
          <p:cNvCxnSpPr>
            <a:cxnSpLocks/>
          </p:cNvCxnSpPr>
          <p:nvPr/>
        </p:nvCxnSpPr>
        <p:spPr>
          <a:xfrm>
            <a:off x="7087777" y="3771427"/>
            <a:ext cx="122826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28D96515-9662-43B3-83FE-E7B0E7359DD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50" y="3675514"/>
            <a:ext cx="140800" cy="137143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9438365-3A97-4906-9407-67F2E6A092E0}"/>
              </a:ext>
            </a:extLst>
          </p:cNvPr>
          <p:cNvSpPr/>
          <p:nvPr/>
        </p:nvSpPr>
        <p:spPr>
          <a:xfrm>
            <a:off x="3627919" y="2226467"/>
            <a:ext cx="4098628" cy="202081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09926EE-708B-4467-92AC-A8CEB2039AD5}"/>
              </a:ext>
            </a:extLst>
          </p:cNvPr>
          <p:cNvCxnSpPr>
            <a:cxnSpLocks/>
          </p:cNvCxnSpPr>
          <p:nvPr/>
        </p:nvCxnSpPr>
        <p:spPr>
          <a:xfrm>
            <a:off x="3250916" y="3955151"/>
            <a:ext cx="286028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AC9854F-82DD-49AD-BED8-BD5605A98896}"/>
              </a:ext>
            </a:extLst>
          </p:cNvPr>
          <p:cNvCxnSpPr>
            <a:cxnSpLocks/>
          </p:cNvCxnSpPr>
          <p:nvPr/>
        </p:nvCxnSpPr>
        <p:spPr>
          <a:xfrm>
            <a:off x="3247173" y="3921690"/>
            <a:ext cx="286402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24DFF42-5603-4116-AF80-44631834CE0A}"/>
              </a:ext>
            </a:extLst>
          </p:cNvPr>
          <p:cNvSpPr/>
          <p:nvPr/>
        </p:nvSpPr>
        <p:spPr>
          <a:xfrm>
            <a:off x="6072574" y="2733552"/>
            <a:ext cx="1051354" cy="13817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9A5725-4FC8-4B44-BD07-5A82699409F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71" y="3285211"/>
            <a:ext cx="908190" cy="254476"/>
          </a:xfrm>
          <a:prstGeom prst="rect">
            <a:avLst/>
          </a:prstGeom>
        </p:spPr>
      </p:pic>
      <p:pic>
        <p:nvPicPr>
          <p:cNvPr id="85" name="Picture 84" descr="http://alsblog.files.wordpress.com/2008/09/alice22.jpg">
            <a:extLst>
              <a:ext uri="{FF2B5EF4-FFF2-40B4-BE49-F238E27FC236}">
                <a16:creationId xmlns:a16="http://schemas.microsoft.com/office/drawing/2014/main" id="{21F7A556-B0F4-47A8-A22F-35A4E4A8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366" y="2644090"/>
            <a:ext cx="517301" cy="843308"/>
          </a:xfrm>
          <a:prstGeom prst="rect">
            <a:avLst/>
          </a:prstGeom>
          <a:noFill/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B70880E-040B-40EC-8090-192604EE064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10" y="3057805"/>
            <a:ext cx="539571" cy="182906"/>
          </a:xfrm>
          <a:prstGeom prst="rect">
            <a:avLst/>
          </a:prstGeom>
        </p:spPr>
      </p:pic>
      <p:pic>
        <p:nvPicPr>
          <p:cNvPr id="87" name="Picture 2 1" descr="http://t2.gstatic.com/images?q=tbn:ANd9GcQ3u_YAfOnfhlVNdSurHqqnAghXCw_k2zJ_EnvCpJLI9VIGuuhb">
            <a:extLst>
              <a:ext uri="{FF2B5EF4-FFF2-40B4-BE49-F238E27FC236}">
                <a16:creationId xmlns:a16="http://schemas.microsoft.com/office/drawing/2014/main" id="{F63938F8-FC09-4CD9-BE75-56F93B51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37163" y="5098621"/>
            <a:ext cx="490118" cy="609600"/>
          </a:xfrm>
          <a:prstGeom prst="rect">
            <a:avLst/>
          </a:prstGeom>
          <a:noFill/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B926A70-2E54-4CF0-B135-1DF41FB385F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18" y="5225088"/>
            <a:ext cx="429828" cy="17833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A03D471-6D8B-4E16-BAC2-093B8DBFA688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05" y="4198001"/>
            <a:ext cx="554666" cy="354591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51C353D-2300-4C79-B77D-6111CAFD1921}"/>
              </a:ext>
            </a:extLst>
          </p:cNvPr>
          <p:cNvCxnSpPr>
            <a:cxnSpLocks/>
          </p:cNvCxnSpPr>
          <p:nvPr/>
        </p:nvCxnSpPr>
        <p:spPr>
          <a:xfrm flipH="1">
            <a:off x="2057499" y="2914337"/>
            <a:ext cx="1047896" cy="119071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6349005-C418-43F5-9ADA-86EFD1F57B7E}"/>
              </a:ext>
            </a:extLst>
          </p:cNvPr>
          <p:cNvCxnSpPr>
            <a:cxnSpLocks/>
          </p:cNvCxnSpPr>
          <p:nvPr/>
        </p:nvCxnSpPr>
        <p:spPr>
          <a:xfrm flipH="1" flipV="1">
            <a:off x="2036096" y="4498502"/>
            <a:ext cx="950442" cy="7777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23EF170-7EB1-43E4-8C29-E4E0F03EB3F1}"/>
              </a:ext>
            </a:extLst>
          </p:cNvPr>
          <p:cNvCxnSpPr>
            <a:cxnSpLocks/>
          </p:cNvCxnSpPr>
          <p:nvPr/>
        </p:nvCxnSpPr>
        <p:spPr>
          <a:xfrm>
            <a:off x="2511317" y="4394754"/>
            <a:ext cx="579969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8D7C1ED-B293-4239-B670-4C728976B93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65" y="4385486"/>
            <a:ext cx="2767237" cy="848762"/>
          </a:xfrm>
          <a:prstGeom prst="rect">
            <a:avLst/>
          </a:prstGeom>
        </p:spPr>
      </p:pic>
      <p:sp>
        <p:nvSpPr>
          <p:cNvPr id="68" name="Title 1">
            <a:extLst>
              <a:ext uri="{FF2B5EF4-FFF2-40B4-BE49-F238E27FC236}">
                <a16:creationId xmlns:a16="http://schemas.microsoft.com/office/drawing/2014/main" id="{2CF78724-7D2B-4DF1-8DB5-BD7B5649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74" y="13963"/>
            <a:ext cx="11559653" cy="1325563"/>
          </a:xfrm>
        </p:spPr>
        <p:txBody>
          <a:bodyPr/>
          <a:lstStyle/>
          <a:p>
            <a:r>
              <a:rPr lang="en-US" dirty="0"/>
              <a:t>Measurement Incompatibility and Bell Nonlocality</a:t>
            </a:r>
          </a:p>
        </p:txBody>
      </p:sp>
    </p:spTree>
    <p:extLst>
      <p:ext uri="{BB962C8B-B14F-4D97-AF65-F5344CB8AC3E}">
        <p14:creationId xmlns:p14="http://schemas.microsoft.com/office/powerpoint/2010/main" val="19876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 animBg="1"/>
      <p:bldP spid="61" grpId="0" animBg="1"/>
      <p:bldP spid="77" grpId="0" animBg="1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0512B5-135A-460A-9226-28CBFA8372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3" y="1404859"/>
            <a:ext cx="9674665" cy="583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486EF-2FBA-4569-9844-EF7798D825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3" y="2249022"/>
            <a:ext cx="757333" cy="1782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39EBB3-548D-449D-8A54-B96ABBD3FE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86" y="3386793"/>
            <a:ext cx="4775620" cy="1691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EBC6A-6700-4801-B28D-FF437C8D1CA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90" y="2427308"/>
            <a:ext cx="886857" cy="227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290F89-98BE-4B83-942B-A18BC1DDFBD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27" y="2447241"/>
            <a:ext cx="2515809" cy="5470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F78A43-4612-4228-A5BC-17EEC882B86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90" y="3339857"/>
            <a:ext cx="563809" cy="1782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C01EA9B-B76C-48B5-ACFC-CAB1609934E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70" y="5229573"/>
            <a:ext cx="6581333" cy="64457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5D3E042-F9CA-4F43-B611-73779F5B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74" y="13963"/>
            <a:ext cx="11559653" cy="1325563"/>
          </a:xfrm>
        </p:spPr>
        <p:txBody>
          <a:bodyPr/>
          <a:lstStyle/>
          <a:p>
            <a:r>
              <a:rPr lang="en-US" dirty="0"/>
              <a:t>Measurement Incompatibility and Bell Nonlocality</a:t>
            </a:r>
          </a:p>
        </p:txBody>
      </p:sp>
    </p:spTree>
    <p:extLst>
      <p:ext uri="{BB962C8B-B14F-4D97-AF65-F5344CB8AC3E}">
        <p14:creationId xmlns:p14="http://schemas.microsoft.com/office/powerpoint/2010/main" val="29198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2E1A-794F-48C7-AB22-A336FB86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3" y="1404858"/>
            <a:ext cx="3580952" cy="227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A8CE7-9AD2-4250-B817-F969CE05A5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16" y="1936353"/>
            <a:ext cx="7669332" cy="848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3406B-944E-4FC2-BBB1-2A41E259B8D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0" y="3172206"/>
            <a:ext cx="2409142" cy="228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B4FD8-FC0F-49D1-B6B0-9A86E23E06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6" y="3775679"/>
            <a:ext cx="9123048" cy="533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A5CC18-8291-4AF9-9B27-6B99278B376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06" y="4207221"/>
            <a:ext cx="3523048" cy="2035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FF236F-8F24-45FB-B826-53CE71C62A6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6" y="4841354"/>
            <a:ext cx="9120000" cy="484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897580-3F3E-4733-B639-9E8F0296DDA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06" y="5325925"/>
            <a:ext cx="3886324" cy="2035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76B9B0-6A7C-4262-9BFA-2577E9EB99D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6" y="5843577"/>
            <a:ext cx="9120000" cy="533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C77AB32-8024-4B89-AC18-BC758CB0696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06" y="6310226"/>
            <a:ext cx="2015086" cy="20358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12C06DD4-2BB3-4BF2-97F4-DC28793D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74" y="13963"/>
            <a:ext cx="11559653" cy="1325563"/>
          </a:xfrm>
        </p:spPr>
        <p:txBody>
          <a:bodyPr/>
          <a:lstStyle/>
          <a:p>
            <a:r>
              <a:rPr lang="en-US" dirty="0"/>
              <a:t>Measurement Incompatibility and Bell Nonlocality</a:t>
            </a:r>
          </a:p>
        </p:txBody>
      </p:sp>
    </p:spTree>
    <p:extLst>
      <p:ext uri="{BB962C8B-B14F-4D97-AF65-F5344CB8AC3E}">
        <p14:creationId xmlns:p14="http://schemas.microsoft.com/office/powerpoint/2010/main" val="21958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0F04-17FA-435C-A554-1A955ECE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41" y="365125"/>
            <a:ext cx="10869118" cy="1325563"/>
          </a:xfrm>
        </p:spPr>
        <p:txBody>
          <a:bodyPr/>
          <a:lstStyle/>
          <a:p>
            <a:r>
              <a:rPr lang="en-US" dirty="0"/>
              <a:t>Qubit Example of Measurement Incompatibility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C6032E7-3242-47C8-8EB0-38BB1E6CEA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76" y="1690686"/>
            <a:ext cx="5372949" cy="30781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55BA887-4D8B-43B1-8E0A-8E52A6A133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27" y="2332339"/>
            <a:ext cx="5973331" cy="30781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E957B7-A487-4A0F-95CB-41EB2151B425}"/>
              </a:ext>
            </a:extLst>
          </p:cNvPr>
          <p:cNvCxnSpPr/>
          <p:nvPr/>
        </p:nvCxnSpPr>
        <p:spPr>
          <a:xfrm flipV="1">
            <a:off x="1966480" y="3429000"/>
            <a:ext cx="0" cy="118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E150D1A-C4FF-4A63-AF34-4B6CEEF814E9}"/>
              </a:ext>
            </a:extLst>
          </p:cNvPr>
          <p:cNvCxnSpPr>
            <a:cxnSpLocks/>
          </p:cNvCxnSpPr>
          <p:nvPr/>
        </p:nvCxnSpPr>
        <p:spPr>
          <a:xfrm rot="7200000" flipV="1">
            <a:off x="2478436" y="4315734"/>
            <a:ext cx="0" cy="118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B91C18F-03F4-447D-93D5-841DAA64446B}"/>
              </a:ext>
            </a:extLst>
          </p:cNvPr>
          <p:cNvCxnSpPr>
            <a:cxnSpLocks/>
          </p:cNvCxnSpPr>
          <p:nvPr/>
        </p:nvCxnSpPr>
        <p:spPr>
          <a:xfrm rot="14400000" flipV="1">
            <a:off x="1454521" y="4315735"/>
            <a:ext cx="0" cy="118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F4B6D26D-4969-4179-B1E9-40F628544F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21" y="3128213"/>
            <a:ext cx="109714" cy="179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F757A-9C07-4CAB-8193-3827AF531AC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30" y="5371385"/>
            <a:ext cx="5898666" cy="2270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2CB430-060F-4CB7-8DDE-60F48970759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46" y="4380018"/>
            <a:ext cx="1749334" cy="3108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0861E8-AEA2-41C3-9E2C-A8A5F2E8458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46" y="3128213"/>
            <a:ext cx="1123048" cy="3078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7B6289-D15E-4490-8D55-1F476647759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18" y="3153951"/>
            <a:ext cx="3219809" cy="227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5CD556-E0B3-4923-A360-1D5F3368B9B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69" y="4421924"/>
            <a:ext cx="3026285" cy="2270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3F882C-2C35-42C6-AD82-6A6CC67214C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49" y="3740672"/>
            <a:ext cx="1101715" cy="3078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31767A-3DEE-4D3D-8748-694AF651B47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19" y="3766409"/>
            <a:ext cx="1426285" cy="22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9D0343-1A09-4DDF-A2EE-1060FA2E4F51}"/>
              </a:ext>
            </a:extLst>
          </p:cNvPr>
          <p:cNvCxnSpPr/>
          <p:nvPr/>
        </p:nvCxnSpPr>
        <p:spPr>
          <a:xfrm>
            <a:off x="4004235" y="5725459"/>
            <a:ext cx="584498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31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C66F-706F-4EE8-BB20-11DE6C62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074" y="353364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Can we attain any other type of equivalence between Measurement Incompatibility and Nonlocality?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9E36D0-0E15-4A73-A3FC-D2CDB8B72E4A}"/>
              </a:ext>
            </a:extLst>
          </p:cNvPr>
          <p:cNvSpPr/>
          <p:nvPr/>
        </p:nvSpPr>
        <p:spPr>
          <a:xfrm>
            <a:off x="1915182" y="1568484"/>
            <a:ext cx="2650498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Measurement Incompatibility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689380-1873-43E5-8CE2-C84CD6E507C4}"/>
              </a:ext>
            </a:extLst>
          </p:cNvPr>
          <p:cNvSpPr/>
          <p:nvPr/>
        </p:nvSpPr>
        <p:spPr>
          <a:xfrm>
            <a:off x="7407889" y="1590325"/>
            <a:ext cx="2800957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Bell Nonlocality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F165878F-3405-4B8C-BDF6-84FEBF3DA46B}"/>
              </a:ext>
            </a:extLst>
          </p:cNvPr>
          <p:cNvSpPr/>
          <p:nvPr/>
        </p:nvSpPr>
        <p:spPr>
          <a:xfrm>
            <a:off x="4955901" y="1568484"/>
            <a:ext cx="2061768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80D05269-03F8-487C-87C6-09FAAC90F854}"/>
              </a:ext>
            </a:extLst>
          </p:cNvPr>
          <p:cNvSpPr/>
          <p:nvPr/>
        </p:nvSpPr>
        <p:spPr>
          <a:xfrm flipH="1">
            <a:off x="5008561" y="2070822"/>
            <a:ext cx="2061768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7F55D-5B2E-4EBA-8D2E-D5D5CCCFFC63}"/>
              </a:ext>
            </a:extLst>
          </p:cNvPr>
          <p:cNvCxnSpPr>
            <a:cxnSpLocks/>
          </p:cNvCxnSpPr>
          <p:nvPr/>
        </p:nvCxnSpPr>
        <p:spPr>
          <a:xfrm flipV="1">
            <a:off x="5724695" y="1961616"/>
            <a:ext cx="524179" cy="6552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EB7A-8DCE-4299-9340-1D22B1A4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7"/>
            <a:ext cx="10515600" cy="1325563"/>
          </a:xfrm>
        </p:spPr>
        <p:txBody>
          <a:bodyPr/>
          <a:lstStyle/>
          <a:p>
            <a:r>
              <a:rPr lang="en-US" dirty="0"/>
              <a:t>Measurement Incompatibility and Nonlocality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7DD264-7DAC-4B84-B1CE-F39DA7024AC0}"/>
              </a:ext>
            </a:extLst>
          </p:cNvPr>
          <p:cNvSpPr/>
          <p:nvPr/>
        </p:nvSpPr>
        <p:spPr>
          <a:xfrm>
            <a:off x="1706006" y="1540502"/>
            <a:ext cx="2650498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Measurement Incompatibility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AE9168-9B85-41F3-B2A9-955DD69D7B7E}"/>
              </a:ext>
            </a:extLst>
          </p:cNvPr>
          <p:cNvSpPr/>
          <p:nvPr/>
        </p:nvSpPr>
        <p:spPr>
          <a:xfrm>
            <a:off x="7198713" y="1562343"/>
            <a:ext cx="2800957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Bell Nonlocality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AAFEFC1-DA2D-48C8-BB49-7DA60403E6C3}"/>
              </a:ext>
            </a:extLst>
          </p:cNvPr>
          <p:cNvSpPr/>
          <p:nvPr/>
        </p:nvSpPr>
        <p:spPr>
          <a:xfrm>
            <a:off x="4746725" y="1540502"/>
            <a:ext cx="2061768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0D63613-AE60-4207-851D-18DA53E0CFD3}"/>
              </a:ext>
            </a:extLst>
          </p:cNvPr>
          <p:cNvSpPr/>
          <p:nvPr/>
        </p:nvSpPr>
        <p:spPr>
          <a:xfrm flipH="1">
            <a:off x="4799385" y="2042840"/>
            <a:ext cx="2061768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5D85CD-461E-4B0A-9539-EE2167926221}"/>
              </a:ext>
            </a:extLst>
          </p:cNvPr>
          <p:cNvCxnSpPr>
            <a:cxnSpLocks/>
          </p:cNvCxnSpPr>
          <p:nvPr/>
        </p:nvCxnSpPr>
        <p:spPr>
          <a:xfrm flipV="1">
            <a:off x="5515519" y="1933634"/>
            <a:ext cx="524179" cy="6552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08CE69D-742E-4C71-86B0-6D4C182833F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0" y="3156463"/>
            <a:ext cx="3565714" cy="230095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99F4DE2-7B09-4506-B405-BE86365C17A0}"/>
              </a:ext>
            </a:extLst>
          </p:cNvPr>
          <p:cNvSpPr/>
          <p:nvPr/>
        </p:nvSpPr>
        <p:spPr>
          <a:xfrm>
            <a:off x="1706006" y="4019307"/>
            <a:ext cx="2650498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Entanglement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C1D3DA9-0CA6-482B-A9C3-6426D58DBABA}"/>
              </a:ext>
            </a:extLst>
          </p:cNvPr>
          <p:cNvSpPr/>
          <p:nvPr/>
        </p:nvSpPr>
        <p:spPr>
          <a:xfrm>
            <a:off x="7198713" y="4041148"/>
            <a:ext cx="2800957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Bell Nonlocality</a:t>
            </a:r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4CD22C15-DD2B-485B-8C18-F5782A7ABD9F}"/>
              </a:ext>
            </a:extLst>
          </p:cNvPr>
          <p:cNvSpPr/>
          <p:nvPr/>
        </p:nvSpPr>
        <p:spPr>
          <a:xfrm>
            <a:off x="4746725" y="4019307"/>
            <a:ext cx="2061768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AE8330C6-9A40-41D8-81E4-DBA37BDD2CF7}"/>
              </a:ext>
            </a:extLst>
          </p:cNvPr>
          <p:cNvSpPr/>
          <p:nvPr/>
        </p:nvSpPr>
        <p:spPr>
          <a:xfrm flipH="1">
            <a:off x="4799385" y="4521645"/>
            <a:ext cx="2061768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A584AA-3B48-4470-8243-EB5F47D4A535}"/>
              </a:ext>
            </a:extLst>
          </p:cNvPr>
          <p:cNvCxnSpPr>
            <a:cxnSpLocks/>
          </p:cNvCxnSpPr>
          <p:nvPr/>
        </p:nvCxnSpPr>
        <p:spPr>
          <a:xfrm flipV="1">
            <a:off x="5515519" y="4412439"/>
            <a:ext cx="524179" cy="6552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B91AAF20-4DA1-4EE8-AC40-7F337AFEB2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14" y="5580235"/>
            <a:ext cx="7303619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9927-C325-4842-91E3-A2C9352C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31"/>
            <a:ext cx="10515600" cy="1325563"/>
          </a:xfrm>
        </p:spPr>
        <p:txBody>
          <a:bodyPr/>
          <a:lstStyle/>
          <a:p>
            <a:r>
              <a:rPr lang="en-US" dirty="0"/>
              <a:t>Semi-quantum Nonlocality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03C7A-6698-447B-884C-5B05800877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9" y="1270607"/>
            <a:ext cx="7297524" cy="53180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E83F16-A936-4233-8CE0-AD6692E9EDF6}"/>
              </a:ext>
            </a:extLst>
          </p:cNvPr>
          <p:cNvSpPr/>
          <p:nvPr/>
        </p:nvSpPr>
        <p:spPr>
          <a:xfrm>
            <a:off x="1630290" y="2044342"/>
            <a:ext cx="2650498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Entanglement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6FE1A2-1173-4439-94CA-466368A7D752}"/>
              </a:ext>
            </a:extLst>
          </p:cNvPr>
          <p:cNvSpPr/>
          <p:nvPr/>
        </p:nvSpPr>
        <p:spPr>
          <a:xfrm>
            <a:off x="7122997" y="2066183"/>
            <a:ext cx="2800957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Semi-quantum Nonlocality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AE5592DC-A617-4BD1-B260-1581F913968A}"/>
              </a:ext>
            </a:extLst>
          </p:cNvPr>
          <p:cNvSpPr/>
          <p:nvPr/>
        </p:nvSpPr>
        <p:spPr>
          <a:xfrm>
            <a:off x="4574909" y="2284590"/>
            <a:ext cx="2253967" cy="34945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C67DF6-61A2-4474-9806-7BDE23C0B6F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9" y="4363160"/>
            <a:ext cx="8192000" cy="2300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211DD5-84A5-46F8-BA2B-CBCFEC9B60E7}"/>
              </a:ext>
            </a:extLst>
          </p:cNvPr>
          <p:cNvSpPr/>
          <p:nvPr/>
        </p:nvSpPr>
        <p:spPr>
          <a:xfrm>
            <a:off x="1686311" y="4792385"/>
            <a:ext cx="2650498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Measurement Incompatibility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9A508F-260C-4E7B-A595-6702DDE3F5F4}"/>
              </a:ext>
            </a:extLst>
          </p:cNvPr>
          <p:cNvSpPr/>
          <p:nvPr/>
        </p:nvSpPr>
        <p:spPr>
          <a:xfrm>
            <a:off x="7179018" y="4814226"/>
            <a:ext cx="2800957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Semi-quantum Nonlocality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CE017818-84E9-40ED-B32A-059064574B38}"/>
              </a:ext>
            </a:extLst>
          </p:cNvPr>
          <p:cNvSpPr/>
          <p:nvPr/>
        </p:nvSpPr>
        <p:spPr>
          <a:xfrm>
            <a:off x="4630930" y="5032633"/>
            <a:ext cx="2253967" cy="34945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A2FC06-B739-46AD-ABDE-CC036D3E777C}"/>
              </a:ext>
            </a:extLst>
          </p:cNvPr>
          <p:cNvSpPr/>
          <p:nvPr/>
        </p:nvSpPr>
        <p:spPr>
          <a:xfrm>
            <a:off x="1630291" y="3072878"/>
            <a:ext cx="2650498" cy="78626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B8BAC0-8CDB-49BE-8C1D-AFE7F1B8A132}"/>
              </a:ext>
            </a:extLst>
          </p:cNvPr>
          <p:cNvSpPr/>
          <p:nvPr/>
        </p:nvSpPr>
        <p:spPr>
          <a:xfrm>
            <a:off x="7122998" y="3094719"/>
            <a:ext cx="2800957" cy="78626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1DABFD91-4321-4E48-B4FA-4F061DF3BC94}"/>
              </a:ext>
            </a:extLst>
          </p:cNvPr>
          <p:cNvSpPr/>
          <p:nvPr/>
        </p:nvSpPr>
        <p:spPr>
          <a:xfrm>
            <a:off x="4574910" y="3313126"/>
            <a:ext cx="2253967" cy="34945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9592A-98BE-4620-915B-F84C9183DC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77" y="3328876"/>
            <a:ext cx="1799314" cy="3474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A2D3FF-C204-4892-9A83-6FF24C6C18B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39" y="3307593"/>
            <a:ext cx="1492114" cy="32731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04FF012-81C4-4D23-8F0A-2102D89EF256}"/>
              </a:ext>
            </a:extLst>
          </p:cNvPr>
          <p:cNvSpPr/>
          <p:nvPr/>
        </p:nvSpPr>
        <p:spPr>
          <a:xfrm>
            <a:off x="1686311" y="5751270"/>
            <a:ext cx="2650498" cy="78626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4CDFFC-9BD4-4A2E-8A03-F601E1BFADB2}"/>
              </a:ext>
            </a:extLst>
          </p:cNvPr>
          <p:cNvSpPr/>
          <p:nvPr/>
        </p:nvSpPr>
        <p:spPr>
          <a:xfrm>
            <a:off x="7179018" y="5755639"/>
            <a:ext cx="2800957" cy="78626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1962639F-3DEE-4813-AAE5-C8EDA3BC0E36}"/>
              </a:ext>
            </a:extLst>
          </p:cNvPr>
          <p:cNvSpPr/>
          <p:nvPr/>
        </p:nvSpPr>
        <p:spPr>
          <a:xfrm>
            <a:off x="4630930" y="5991518"/>
            <a:ext cx="2253967" cy="34945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2C567E4-3EE9-4192-A52D-D858F360511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60" y="5985985"/>
            <a:ext cx="2355200" cy="3894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018A4E0-3113-4C2C-ADFE-F7B80D8589F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67" y="6018847"/>
            <a:ext cx="2102857" cy="3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2457A4-F7D1-4E64-AF9C-6DE244F1FB27}"/>
              </a:ext>
            </a:extLst>
          </p:cNvPr>
          <p:cNvCxnSpPr>
            <a:cxnSpLocks/>
          </p:cNvCxnSpPr>
          <p:nvPr/>
        </p:nvCxnSpPr>
        <p:spPr>
          <a:xfrm>
            <a:off x="3585767" y="3022236"/>
            <a:ext cx="172305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603428-5C0D-47D5-BE78-DBD5DB838BF6}"/>
              </a:ext>
            </a:extLst>
          </p:cNvPr>
          <p:cNvCxnSpPr>
            <a:cxnSpLocks/>
          </p:cNvCxnSpPr>
          <p:nvPr/>
        </p:nvCxnSpPr>
        <p:spPr>
          <a:xfrm>
            <a:off x="3698370" y="4675389"/>
            <a:ext cx="157835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789927-C325-4842-91E3-A2C9352C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324"/>
            <a:ext cx="10515600" cy="1325563"/>
          </a:xfrm>
        </p:spPr>
        <p:txBody>
          <a:bodyPr/>
          <a:lstStyle/>
          <a:p>
            <a:r>
              <a:rPr lang="en-US" dirty="0"/>
              <a:t>Semi-quantum Nonlocal Games (</a:t>
            </a:r>
            <a:r>
              <a:rPr lang="en-US" dirty="0" err="1"/>
              <a:t>SqNG</a:t>
            </a:r>
            <a:r>
              <a:rPr lang="en-US" dirty="0"/>
              <a:t>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02590C-3115-48BA-99EE-DC8D9AA18DCE}"/>
              </a:ext>
            </a:extLst>
          </p:cNvPr>
          <p:cNvGrpSpPr/>
          <p:nvPr/>
        </p:nvGrpSpPr>
        <p:grpSpPr>
          <a:xfrm>
            <a:off x="5301682" y="2545086"/>
            <a:ext cx="685800" cy="685800"/>
            <a:chOff x="3425512" y="2112753"/>
            <a:chExt cx="685800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FE25C8E-EDBD-4C7C-9655-E50477292E82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E9F08C5-1E07-4C52-A45B-04855D95FC9C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Chord 34">
                <a:extLst>
                  <a:ext uri="{FF2B5EF4-FFF2-40B4-BE49-F238E27FC236}">
                    <a16:creationId xmlns:a16="http://schemas.microsoft.com/office/drawing/2014/main" id="{84AEDB08-8E24-40A0-A997-92CA022EAC6B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ounded Rectangle 14 1 2 1 2 1">
              <a:extLst>
                <a:ext uri="{FF2B5EF4-FFF2-40B4-BE49-F238E27FC236}">
                  <a16:creationId xmlns:a16="http://schemas.microsoft.com/office/drawing/2014/main" id="{15560700-0A46-42C1-BCEC-266EAB844540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3987B1CD-A19E-4A89-B97C-BA609685E7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52" y="2635063"/>
            <a:ext cx="437028" cy="36388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8E58481-ED3F-403A-9628-C6100913CFD5}"/>
              </a:ext>
            </a:extLst>
          </p:cNvPr>
          <p:cNvSpPr/>
          <p:nvPr/>
        </p:nvSpPr>
        <p:spPr>
          <a:xfrm>
            <a:off x="4671743" y="2087630"/>
            <a:ext cx="1928290" cy="1389496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 descr="http://alsblog.files.wordpress.com/2008/09/alice22.jpg">
            <a:extLst>
              <a:ext uri="{FF2B5EF4-FFF2-40B4-BE49-F238E27FC236}">
                <a16:creationId xmlns:a16="http://schemas.microsoft.com/office/drawing/2014/main" id="{EE33BCDD-7583-45B9-B360-9E353EED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8241" y="2546234"/>
            <a:ext cx="517301" cy="843308"/>
          </a:xfrm>
          <a:prstGeom prst="rect">
            <a:avLst/>
          </a:prstGeom>
          <a:noFill/>
        </p:spPr>
      </p:pic>
      <p:pic>
        <p:nvPicPr>
          <p:cNvPr id="55" name="Picture 2 1" descr="http://t2.gstatic.com/images?q=tbn:ANd9GcQ3u_YAfOnfhlVNdSurHqqnAghXCw_k2zJ_EnvCpJLI9VIGuuhb">
            <a:extLst>
              <a:ext uri="{FF2B5EF4-FFF2-40B4-BE49-F238E27FC236}">
                <a16:creationId xmlns:a16="http://schemas.microsoft.com/office/drawing/2014/main" id="{FDED688C-D599-4187-9C1C-77D44AA2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40319" y="4284894"/>
            <a:ext cx="490118" cy="609600"/>
          </a:xfrm>
          <a:prstGeom prst="rect">
            <a:avLst/>
          </a:prstGeom>
          <a:noFill/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E006FFB-DC84-4D84-9A8A-1EC857E247B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91" y="3685873"/>
            <a:ext cx="554666" cy="354591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06ED116-761C-46BF-BAF1-2DB196D97CB7}"/>
              </a:ext>
            </a:extLst>
          </p:cNvPr>
          <p:cNvCxnSpPr>
            <a:cxnSpLocks/>
          </p:cNvCxnSpPr>
          <p:nvPr/>
        </p:nvCxnSpPr>
        <p:spPr>
          <a:xfrm flipH="1">
            <a:off x="3244700" y="3020755"/>
            <a:ext cx="341067" cy="52064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A3CD54-616F-4CC0-A29C-DBCCAAEEA792}"/>
              </a:ext>
            </a:extLst>
          </p:cNvPr>
          <p:cNvCxnSpPr>
            <a:cxnSpLocks/>
          </p:cNvCxnSpPr>
          <p:nvPr/>
        </p:nvCxnSpPr>
        <p:spPr>
          <a:xfrm flipH="1" flipV="1">
            <a:off x="3264550" y="4139379"/>
            <a:ext cx="435255" cy="52931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1DF4880-05BB-42BD-8E9B-97276DF7D3A1}"/>
              </a:ext>
            </a:extLst>
          </p:cNvPr>
          <p:cNvCxnSpPr>
            <a:cxnSpLocks/>
          </p:cNvCxnSpPr>
          <p:nvPr/>
        </p:nvCxnSpPr>
        <p:spPr>
          <a:xfrm>
            <a:off x="3504135" y="3752171"/>
            <a:ext cx="389989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9D46320-CFBC-4033-BE40-641E08C4C085}"/>
              </a:ext>
            </a:extLst>
          </p:cNvPr>
          <p:cNvSpPr/>
          <p:nvPr/>
        </p:nvSpPr>
        <p:spPr>
          <a:xfrm>
            <a:off x="1182289" y="2268969"/>
            <a:ext cx="4117713" cy="753267"/>
          </a:xfrm>
          <a:custGeom>
            <a:avLst/>
            <a:gdLst>
              <a:gd name="connsiteX0" fmla="*/ 0 w 4117713"/>
              <a:gd name="connsiteY0" fmla="*/ 753267 h 753267"/>
              <a:gd name="connsiteX1" fmla="*/ 1799679 w 4117713"/>
              <a:gd name="connsiteY1" fmla="*/ 1944 h 753267"/>
              <a:gd name="connsiteX2" fmla="*/ 4117713 w 4117713"/>
              <a:gd name="connsiteY2" fmla="*/ 578541 h 7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7713" h="753267">
                <a:moveTo>
                  <a:pt x="0" y="753267"/>
                </a:moveTo>
                <a:cubicBezTo>
                  <a:pt x="556697" y="392166"/>
                  <a:pt x="1113394" y="31065"/>
                  <a:pt x="1799679" y="1944"/>
                </a:cubicBezTo>
                <a:cubicBezTo>
                  <a:pt x="2485964" y="-27177"/>
                  <a:pt x="3301838" y="275682"/>
                  <a:pt x="4117713" y="578541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68E485B-2E3F-491A-B0EF-73CB0F43E6C4}"/>
              </a:ext>
            </a:extLst>
          </p:cNvPr>
          <p:cNvGrpSpPr/>
          <p:nvPr/>
        </p:nvGrpSpPr>
        <p:grpSpPr>
          <a:xfrm>
            <a:off x="5276729" y="4483290"/>
            <a:ext cx="685800" cy="685800"/>
            <a:chOff x="3425512" y="2112753"/>
            <a:chExt cx="685800" cy="685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85363E6-319D-40CE-A99E-F67B312ECC35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F5397DC-924C-4CC8-9082-08DECB84DC9D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Chord 71">
                <a:extLst>
                  <a:ext uri="{FF2B5EF4-FFF2-40B4-BE49-F238E27FC236}">
                    <a16:creationId xmlns:a16="http://schemas.microsoft.com/office/drawing/2014/main" id="{387491C0-F872-4936-9E37-E81C5843C1C9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ounded Rectangle 14 1 2 1 2 2">
              <a:extLst>
                <a:ext uri="{FF2B5EF4-FFF2-40B4-BE49-F238E27FC236}">
                  <a16:creationId xmlns:a16="http://schemas.microsoft.com/office/drawing/2014/main" id="{5B5D8DC3-984F-46CF-A060-E262A9E7C7A5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6A90F7FC-7E41-4096-9416-A359286C4CFF}"/>
              </a:ext>
            </a:extLst>
          </p:cNvPr>
          <p:cNvSpPr/>
          <p:nvPr/>
        </p:nvSpPr>
        <p:spPr>
          <a:xfrm>
            <a:off x="4671743" y="4018863"/>
            <a:ext cx="1928290" cy="135686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D919E-C529-4CE4-AA50-0B8070A9D68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5" y="2861476"/>
            <a:ext cx="1254316" cy="125431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88B31D-8CE7-497C-AA9B-EC5DFB25E4AC}"/>
              </a:ext>
            </a:extLst>
          </p:cNvPr>
          <p:cNvSpPr/>
          <p:nvPr/>
        </p:nvSpPr>
        <p:spPr>
          <a:xfrm>
            <a:off x="1164841" y="3843977"/>
            <a:ext cx="4111888" cy="1486583"/>
          </a:xfrm>
          <a:custGeom>
            <a:avLst/>
            <a:gdLst>
              <a:gd name="connsiteX0" fmla="*/ 0 w 4111888"/>
              <a:gd name="connsiteY0" fmla="*/ 0 h 1486583"/>
              <a:gd name="connsiteX1" fmla="*/ 1852097 w 4111888"/>
              <a:gd name="connsiteY1" fmla="*/ 1456051 h 1486583"/>
              <a:gd name="connsiteX2" fmla="*/ 4111888 w 4111888"/>
              <a:gd name="connsiteY2" fmla="*/ 1025060 h 1486583"/>
              <a:gd name="connsiteX3" fmla="*/ 4111888 w 4111888"/>
              <a:gd name="connsiteY3" fmla="*/ 1025060 h 148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1888" h="1486583">
                <a:moveTo>
                  <a:pt x="0" y="0"/>
                </a:moveTo>
                <a:cubicBezTo>
                  <a:pt x="583391" y="642604"/>
                  <a:pt x="1166782" y="1285208"/>
                  <a:pt x="1852097" y="1456051"/>
                </a:cubicBezTo>
                <a:cubicBezTo>
                  <a:pt x="2537412" y="1626894"/>
                  <a:pt x="4111888" y="1025060"/>
                  <a:pt x="4111888" y="1025060"/>
                </a:cubicBezTo>
                <a:lnTo>
                  <a:pt x="4111888" y="102506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F827177-0655-4E44-812A-7C9658A4D4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12" y="3977814"/>
            <a:ext cx="409600" cy="40594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27643B-7EA3-46D1-BC39-04AB50C944C5}"/>
              </a:ext>
            </a:extLst>
          </p:cNvPr>
          <p:cNvSpPr/>
          <p:nvPr/>
        </p:nvSpPr>
        <p:spPr>
          <a:xfrm>
            <a:off x="966818" y="1427066"/>
            <a:ext cx="6488094" cy="1509490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E539D99-8601-4B40-91A3-0D280E05ADAB}"/>
              </a:ext>
            </a:extLst>
          </p:cNvPr>
          <p:cNvSpPr/>
          <p:nvPr/>
        </p:nvSpPr>
        <p:spPr>
          <a:xfrm>
            <a:off x="896927" y="1378401"/>
            <a:ext cx="6604648" cy="1593689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705C58F-7436-462D-9DF8-25C43478D146}"/>
              </a:ext>
            </a:extLst>
          </p:cNvPr>
          <p:cNvSpPr/>
          <p:nvPr/>
        </p:nvSpPr>
        <p:spPr>
          <a:xfrm rot="472788" flipV="1">
            <a:off x="869764" y="4524682"/>
            <a:ext cx="6488094" cy="1509490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2FCB57B-6FD7-4353-9E0D-4B51F5D3B657}"/>
              </a:ext>
            </a:extLst>
          </p:cNvPr>
          <p:cNvSpPr/>
          <p:nvPr/>
        </p:nvSpPr>
        <p:spPr>
          <a:xfrm rot="472788" flipV="1">
            <a:off x="787824" y="4470202"/>
            <a:ext cx="6610430" cy="1609376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FCCD7D9-2A96-4245-9719-71B447714024}"/>
              </a:ext>
            </a:extLst>
          </p:cNvPr>
          <p:cNvSpPr/>
          <p:nvPr/>
        </p:nvSpPr>
        <p:spPr>
          <a:xfrm rot="970133">
            <a:off x="5000055" y="2691134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8C735CFE-D1F7-40EF-86BA-9897D645E211}"/>
              </a:ext>
            </a:extLst>
          </p:cNvPr>
          <p:cNvSpPr/>
          <p:nvPr/>
        </p:nvSpPr>
        <p:spPr>
          <a:xfrm rot="20206032">
            <a:off x="4985696" y="4821018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322A0594-8FB9-475A-BAC9-8CE3F0C912AD}"/>
              </a:ext>
            </a:extLst>
          </p:cNvPr>
          <p:cNvSpPr/>
          <p:nvPr/>
        </p:nvSpPr>
        <p:spPr>
          <a:xfrm rot="7037788">
            <a:off x="811875" y="2657763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F1C121FC-B184-4550-BAAA-7259017189A7}"/>
              </a:ext>
            </a:extLst>
          </p:cNvPr>
          <p:cNvSpPr/>
          <p:nvPr/>
        </p:nvSpPr>
        <p:spPr>
          <a:xfrm rot="14640233">
            <a:off x="798541" y="4166954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78396E4E-E029-49F1-A629-0A46F273F959}"/>
              </a:ext>
            </a:extLst>
          </p:cNvPr>
          <p:cNvSpPr/>
          <p:nvPr/>
        </p:nvSpPr>
        <p:spPr>
          <a:xfrm rot="19642914">
            <a:off x="1148328" y="2852324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40A4307E-56D7-408E-A6A0-9368ED0C8EE9}"/>
              </a:ext>
            </a:extLst>
          </p:cNvPr>
          <p:cNvSpPr/>
          <p:nvPr/>
        </p:nvSpPr>
        <p:spPr>
          <a:xfrm rot="3081752">
            <a:off x="1100862" y="3814605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221B9681-281D-42B2-8ADA-62064DAE41B2}"/>
              </a:ext>
            </a:extLst>
          </p:cNvPr>
          <p:cNvSpPr/>
          <p:nvPr/>
        </p:nvSpPr>
        <p:spPr>
          <a:xfrm rot="657421">
            <a:off x="5995057" y="2758558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937051EB-A604-4008-97C6-488AE3913C88}"/>
              </a:ext>
            </a:extLst>
          </p:cNvPr>
          <p:cNvSpPr/>
          <p:nvPr/>
        </p:nvSpPr>
        <p:spPr>
          <a:xfrm>
            <a:off x="5971642" y="4741730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5169C8-9F15-4689-8921-EB04B114B16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54" y="3090380"/>
            <a:ext cx="140800" cy="1371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B73803-B1CA-45EE-B2DD-A68DAF7E5B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90" y="4591922"/>
            <a:ext cx="94476" cy="17828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E76F0BB-806A-48ED-8FB4-BEC9A996D8B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39" y="2184818"/>
            <a:ext cx="804571" cy="30323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00A07DC-9636-49CF-9151-4CC181EBECE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7" y="4123500"/>
            <a:ext cx="819810" cy="31238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C0A1C12-07CE-468F-98B1-1C3CB407191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5" y="1726028"/>
            <a:ext cx="3896381" cy="8518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6AD17AE-9837-40CD-8339-9C17A09C914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6" y="3120023"/>
            <a:ext cx="3279237" cy="79085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3209879-1633-4749-909E-0AE9C743BB7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8" y="4483806"/>
            <a:ext cx="3826280" cy="11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2BD5-6DDD-41D5-A2FB-EB74F63E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Incompatibility based on Sequential Measurement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840761-1E64-4541-AF5F-B538A2D7B382}"/>
              </a:ext>
            </a:extLst>
          </p:cNvPr>
          <p:cNvGrpSpPr/>
          <p:nvPr/>
        </p:nvGrpSpPr>
        <p:grpSpPr>
          <a:xfrm>
            <a:off x="3995885" y="2609878"/>
            <a:ext cx="685800" cy="685800"/>
            <a:chOff x="3425512" y="2112753"/>
            <a:chExt cx="685800" cy="6858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773282-185E-4EB5-9D52-8A60B7614C75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191503F-1A71-43EB-8B8A-A694C9F0C3B6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Chord 7">
                <a:extLst>
                  <a:ext uri="{FF2B5EF4-FFF2-40B4-BE49-F238E27FC236}">
                    <a16:creationId xmlns:a16="http://schemas.microsoft.com/office/drawing/2014/main" id="{7F06A16A-938D-4980-9A12-C036BBEFA7E3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ounded Rectangle 14 1 1">
              <a:extLst>
                <a:ext uri="{FF2B5EF4-FFF2-40B4-BE49-F238E27FC236}">
                  <a16:creationId xmlns:a16="http://schemas.microsoft.com/office/drawing/2014/main" id="{A2D764C6-8BA8-4911-A6BC-04ADE77D252E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0A55F0D9-9F4C-48EB-95DE-A6B019F86F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75" y="2004883"/>
            <a:ext cx="1836190" cy="5241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C0326A-295C-4D6D-821E-1F691C6364C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99" y="2305988"/>
            <a:ext cx="196571" cy="19657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64E1146-2DC5-404E-9342-5BCBB206270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68" y="3443194"/>
            <a:ext cx="117333" cy="11428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5BF9275-9210-40CB-8C1D-F52297A5854B}"/>
              </a:ext>
            </a:extLst>
          </p:cNvPr>
          <p:cNvGrpSpPr/>
          <p:nvPr/>
        </p:nvGrpSpPr>
        <p:grpSpPr>
          <a:xfrm>
            <a:off x="7660475" y="2612752"/>
            <a:ext cx="685800" cy="685800"/>
            <a:chOff x="3425512" y="2112753"/>
            <a:chExt cx="685800" cy="6858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130EA0-1D49-47FF-9A31-EE290436D88C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6F2F1B0-7DE5-4A27-8670-9FA80F2028CE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Chord 25">
                <a:extLst>
                  <a:ext uri="{FF2B5EF4-FFF2-40B4-BE49-F238E27FC236}">
                    <a16:creationId xmlns:a16="http://schemas.microsoft.com/office/drawing/2014/main" id="{B9BCB875-337C-4A92-80EF-34B67ADB348D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ounded Rectangle 14 2 1">
              <a:extLst>
                <a:ext uri="{FF2B5EF4-FFF2-40B4-BE49-F238E27FC236}">
                  <a16:creationId xmlns:a16="http://schemas.microsoft.com/office/drawing/2014/main" id="{1D53CDB8-E0BF-4835-AA3D-810D29329131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746A797-95BC-4BA8-AF02-3F1132B46F4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90" y="2308862"/>
            <a:ext cx="163047" cy="18438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7A8867C7-2AAD-42DB-9483-1C2F4DC8BF8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07" y="3469072"/>
            <a:ext cx="94476" cy="1782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9FD981-734F-4EA5-BB01-CEC0817BC87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64" y="2844816"/>
            <a:ext cx="158476" cy="215924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C18C6DD-1C75-41A4-B6AF-CBD05C207A1F}"/>
              </a:ext>
            </a:extLst>
          </p:cNvPr>
          <p:cNvCxnSpPr>
            <a:cxnSpLocks/>
            <a:stCxn id="9" idx="3"/>
            <a:endCxn id="24" idx="1"/>
          </p:cNvCxnSpPr>
          <p:nvPr/>
        </p:nvCxnSpPr>
        <p:spPr>
          <a:xfrm>
            <a:off x="4681685" y="2952778"/>
            <a:ext cx="2978790" cy="287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200ED6-6872-4FA2-A63A-16BDC381AB4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468186" y="2952778"/>
            <a:ext cx="152769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58DE46-D9AA-43C0-A7A7-84641111EC9E}"/>
              </a:ext>
            </a:extLst>
          </p:cNvPr>
          <p:cNvGrpSpPr/>
          <p:nvPr/>
        </p:nvGrpSpPr>
        <p:grpSpPr>
          <a:xfrm>
            <a:off x="3995885" y="4648358"/>
            <a:ext cx="685800" cy="685800"/>
            <a:chOff x="3425512" y="2112753"/>
            <a:chExt cx="685800" cy="6858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0D17B85-EA8A-42CF-931A-5A0A7614B669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12361D2-DD85-4968-8059-6D868719D305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Chord 47">
                <a:extLst>
                  <a:ext uri="{FF2B5EF4-FFF2-40B4-BE49-F238E27FC236}">
                    <a16:creationId xmlns:a16="http://schemas.microsoft.com/office/drawing/2014/main" id="{ED1604BB-8AF2-4067-A034-C65FCA8B5D39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ounded Rectangle 14 1 2">
              <a:extLst>
                <a:ext uri="{FF2B5EF4-FFF2-40B4-BE49-F238E27FC236}">
                  <a16:creationId xmlns:a16="http://schemas.microsoft.com/office/drawing/2014/main" id="{91BD27EB-3FF6-4750-AEC9-1F002439793D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36984934-8662-4F4D-A268-7C4E914C5C5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27" y="4378460"/>
            <a:ext cx="196571" cy="19657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B1A68A3-BFA8-4B12-AA1E-6A12420235F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29" y="5452439"/>
            <a:ext cx="117333" cy="11428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4F6D2919-E3CD-4666-AD8D-EE89B375C1A7}"/>
              </a:ext>
            </a:extLst>
          </p:cNvPr>
          <p:cNvGrpSpPr/>
          <p:nvPr/>
        </p:nvGrpSpPr>
        <p:grpSpPr>
          <a:xfrm>
            <a:off x="7660475" y="4651232"/>
            <a:ext cx="685800" cy="685800"/>
            <a:chOff x="3425512" y="2112753"/>
            <a:chExt cx="685800" cy="68580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8DD9CC3-D70F-499D-814F-3A1C2C623887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92E2F0F-DDA8-470A-9E03-D20653EA8C24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Chord 55">
                <a:extLst>
                  <a:ext uri="{FF2B5EF4-FFF2-40B4-BE49-F238E27FC236}">
                    <a16:creationId xmlns:a16="http://schemas.microsoft.com/office/drawing/2014/main" id="{3FA6A48D-23E3-42F1-9BF7-1CC5F6799A4B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ounded Rectangle 14 2 2">
              <a:extLst>
                <a:ext uri="{FF2B5EF4-FFF2-40B4-BE49-F238E27FC236}">
                  <a16:creationId xmlns:a16="http://schemas.microsoft.com/office/drawing/2014/main" id="{EB05A743-2332-4A34-90EF-B24C7E588F35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F760B9E6-54C4-45CD-87D4-FA327CCE408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26" y="4363459"/>
            <a:ext cx="163047" cy="18438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52403FA-9AC5-4537-A0F6-4F145965A11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47" y="5443076"/>
            <a:ext cx="94476" cy="17828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460FCED-1001-4B11-8486-0DA0E9E323F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64" y="4883296"/>
            <a:ext cx="158476" cy="215924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C1DA004-546F-484D-A6B4-0371BA238FCC}"/>
              </a:ext>
            </a:extLst>
          </p:cNvPr>
          <p:cNvCxnSpPr>
            <a:cxnSpLocks/>
            <a:stCxn id="46" idx="3"/>
            <a:endCxn id="54" idx="1"/>
          </p:cNvCxnSpPr>
          <p:nvPr/>
        </p:nvCxnSpPr>
        <p:spPr>
          <a:xfrm>
            <a:off x="4681685" y="4991258"/>
            <a:ext cx="2978790" cy="287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011F1E7-E0C5-4E89-BCE8-6FCF7608BC24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2468186" y="4991258"/>
            <a:ext cx="152769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715AA651-9125-4E59-AB88-F875DE5A03F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180" y="2778123"/>
            <a:ext cx="853181" cy="27992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A1FBF75-50DC-4DE3-93F5-3398FE86B467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67" y="4904840"/>
            <a:ext cx="853181" cy="27992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B4AAF0C-51A5-4101-B453-BE9CB8911BA6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03" y="1990215"/>
            <a:ext cx="1836190" cy="52419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82325D-C4E0-4A0A-9DBE-B75F7DB79DE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58" y="4054865"/>
            <a:ext cx="1836190" cy="52419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519BF7F-F523-4505-97D9-CE691157FB2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03" y="4067591"/>
            <a:ext cx="1836190" cy="52419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B6C905D2-4989-4AC0-A110-3BBC469BC8FE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58" y="5919012"/>
            <a:ext cx="5912381" cy="55009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85DF458-6F8A-4E9E-B6DB-4169D400FCA5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832" y="3672162"/>
            <a:ext cx="2102857" cy="790857"/>
          </a:xfrm>
          <a:prstGeom prst="rect">
            <a:avLst/>
          </a:prstGeom>
        </p:spPr>
      </p:pic>
      <p:sp>
        <p:nvSpPr>
          <p:cNvPr id="91" name="Arrow: Up 90">
            <a:extLst>
              <a:ext uri="{FF2B5EF4-FFF2-40B4-BE49-F238E27FC236}">
                <a16:creationId xmlns:a16="http://schemas.microsoft.com/office/drawing/2014/main" id="{2179A7C4-FA80-41DE-8D8E-A7F7293B1309}"/>
              </a:ext>
            </a:extLst>
          </p:cNvPr>
          <p:cNvSpPr/>
          <p:nvPr/>
        </p:nvSpPr>
        <p:spPr>
          <a:xfrm rot="19370140">
            <a:off x="9171479" y="3188166"/>
            <a:ext cx="117333" cy="41485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Up 91">
            <a:extLst>
              <a:ext uri="{FF2B5EF4-FFF2-40B4-BE49-F238E27FC236}">
                <a16:creationId xmlns:a16="http://schemas.microsoft.com/office/drawing/2014/main" id="{2FC9408D-6E46-4CFE-9475-8BAC0C9D6E69}"/>
              </a:ext>
            </a:extLst>
          </p:cNvPr>
          <p:cNvSpPr/>
          <p:nvPr/>
        </p:nvSpPr>
        <p:spPr>
          <a:xfrm rot="2229860" flipV="1">
            <a:off x="9207007" y="4287167"/>
            <a:ext cx="117333" cy="41485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2457A4-F7D1-4E64-AF9C-6DE244F1FB27}"/>
              </a:ext>
            </a:extLst>
          </p:cNvPr>
          <p:cNvCxnSpPr>
            <a:cxnSpLocks/>
          </p:cNvCxnSpPr>
          <p:nvPr/>
        </p:nvCxnSpPr>
        <p:spPr>
          <a:xfrm>
            <a:off x="3585767" y="3022236"/>
            <a:ext cx="172305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603428-5C0D-47D5-BE78-DBD5DB838BF6}"/>
              </a:ext>
            </a:extLst>
          </p:cNvPr>
          <p:cNvCxnSpPr>
            <a:cxnSpLocks/>
          </p:cNvCxnSpPr>
          <p:nvPr/>
        </p:nvCxnSpPr>
        <p:spPr>
          <a:xfrm>
            <a:off x="3698370" y="4675389"/>
            <a:ext cx="157835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9789927-C325-4842-91E3-A2C9352C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324"/>
            <a:ext cx="10515600" cy="1325563"/>
          </a:xfrm>
        </p:spPr>
        <p:txBody>
          <a:bodyPr/>
          <a:lstStyle/>
          <a:p>
            <a:r>
              <a:rPr lang="en-US" dirty="0"/>
              <a:t>Semi-quantum Nonlocal Games (</a:t>
            </a:r>
            <a:r>
              <a:rPr lang="en-US" dirty="0" err="1"/>
              <a:t>SqNG</a:t>
            </a:r>
            <a:r>
              <a:rPr lang="en-US" dirty="0"/>
              <a:t>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02590C-3115-48BA-99EE-DC8D9AA18DCE}"/>
              </a:ext>
            </a:extLst>
          </p:cNvPr>
          <p:cNvGrpSpPr/>
          <p:nvPr/>
        </p:nvGrpSpPr>
        <p:grpSpPr>
          <a:xfrm>
            <a:off x="5301682" y="2545086"/>
            <a:ext cx="685800" cy="685800"/>
            <a:chOff x="3425512" y="2112753"/>
            <a:chExt cx="685800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FE25C8E-EDBD-4C7C-9655-E50477292E82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E9F08C5-1E07-4C52-A45B-04855D95FC9C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Chord 34">
                <a:extLst>
                  <a:ext uri="{FF2B5EF4-FFF2-40B4-BE49-F238E27FC236}">
                    <a16:creationId xmlns:a16="http://schemas.microsoft.com/office/drawing/2014/main" id="{84AEDB08-8E24-40A0-A997-92CA022EAC6B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ounded Rectangle 14 1 2 1 2 1">
              <a:extLst>
                <a:ext uri="{FF2B5EF4-FFF2-40B4-BE49-F238E27FC236}">
                  <a16:creationId xmlns:a16="http://schemas.microsoft.com/office/drawing/2014/main" id="{15560700-0A46-42C1-BCEC-266EAB844540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DA7CA05-6E9F-47E3-8CAB-2A53E907ED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52" y="2635064"/>
            <a:ext cx="798476" cy="30323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8E58481-ED3F-403A-9628-C6100913CFD5}"/>
              </a:ext>
            </a:extLst>
          </p:cNvPr>
          <p:cNvSpPr/>
          <p:nvPr/>
        </p:nvSpPr>
        <p:spPr>
          <a:xfrm>
            <a:off x="4671743" y="2087630"/>
            <a:ext cx="1928290" cy="1389496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 descr="http://alsblog.files.wordpress.com/2008/09/alice22.jpg">
            <a:extLst>
              <a:ext uri="{FF2B5EF4-FFF2-40B4-BE49-F238E27FC236}">
                <a16:creationId xmlns:a16="http://schemas.microsoft.com/office/drawing/2014/main" id="{EE33BCDD-7583-45B9-B360-9E353EED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8241" y="2546234"/>
            <a:ext cx="517301" cy="843308"/>
          </a:xfrm>
          <a:prstGeom prst="rect">
            <a:avLst/>
          </a:prstGeom>
          <a:noFill/>
        </p:spPr>
      </p:pic>
      <p:pic>
        <p:nvPicPr>
          <p:cNvPr id="55" name="Picture 2 1" descr="http://t2.gstatic.com/images?q=tbn:ANd9GcQ3u_YAfOnfhlVNdSurHqqnAghXCw_k2zJ_EnvCpJLI9VIGuuhb">
            <a:extLst>
              <a:ext uri="{FF2B5EF4-FFF2-40B4-BE49-F238E27FC236}">
                <a16:creationId xmlns:a16="http://schemas.microsoft.com/office/drawing/2014/main" id="{FDED688C-D599-4187-9C1C-77D44AA2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40319" y="4284894"/>
            <a:ext cx="490118" cy="609600"/>
          </a:xfrm>
          <a:prstGeom prst="rect">
            <a:avLst/>
          </a:prstGeom>
          <a:noFill/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E006FFB-DC84-4D84-9A8A-1EC857E247B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91" y="3685873"/>
            <a:ext cx="554666" cy="354591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06ED116-761C-46BF-BAF1-2DB196D97CB7}"/>
              </a:ext>
            </a:extLst>
          </p:cNvPr>
          <p:cNvCxnSpPr>
            <a:cxnSpLocks/>
          </p:cNvCxnSpPr>
          <p:nvPr/>
        </p:nvCxnSpPr>
        <p:spPr>
          <a:xfrm flipH="1">
            <a:off x="3244700" y="3020755"/>
            <a:ext cx="341067" cy="52064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A3CD54-616F-4CC0-A29C-DBCCAAEEA792}"/>
              </a:ext>
            </a:extLst>
          </p:cNvPr>
          <p:cNvCxnSpPr>
            <a:cxnSpLocks/>
          </p:cNvCxnSpPr>
          <p:nvPr/>
        </p:nvCxnSpPr>
        <p:spPr>
          <a:xfrm flipH="1" flipV="1">
            <a:off x="3264550" y="4139379"/>
            <a:ext cx="435255" cy="52931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1DF4880-05BB-42BD-8E9B-97276DF7D3A1}"/>
              </a:ext>
            </a:extLst>
          </p:cNvPr>
          <p:cNvCxnSpPr>
            <a:cxnSpLocks/>
          </p:cNvCxnSpPr>
          <p:nvPr/>
        </p:nvCxnSpPr>
        <p:spPr>
          <a:xfrm>
            <a:off x="3504135" y="3752171"/>
            <a:ext cx="389989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9D46320-CFBC-4033-BE40-641E08C4C085}"/>
              </a:ext>
            </a:extLst>
          </p:cNvPr>
          <p:cNvSpPr/>
          <p:nvPr/>
        </p:nvSpPr>
        <p:spPr>
          <a:xfrm>
            <a:off x="1182289" y="2268969"/>
            <a:ext cx="4117713" cy="753267"/>
          </a:xfrm>
          <a:custGeom>
            <a:avLst/>
            <a:gdLst>
              <a:gd name="connsiteX0" fmla="*/ 0 w 4117713"/>
              <a:gd name="connsiteY0" fmla="*/ 753267 h 753267"/>
              <a:gd name="connsiteX1" fmla="*/ 1799679 w 4117713"/>
              <a:gd name="connsiteY1" fmla="*/ 1944 h 753267"/>
              <a:gd name="connsiteX2" fmla="*/ 4117713 w 4117713"/>
              <a:gd name="connsiteY2" fmla="*/ 578541 h 7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7713" h="753267">
                <a:moveTo>
                  <a:pt x="0" y="753267"/>
                </a:moveTo>
                <a:cubicBezTo>
                  <a:pt x="556697" y="392166"/>
                  <a:pt x="1113394" y="31065"/>
                  <a:pt x="1799679" y="1944"/>
                </a:cubicBezTo>
                <a:cubicBezTo>
                  <a:pt x="2485964" y="-27177"/>
                  <a:pt x="3301838" y="275682"/>
                  <a:pt x="4117713" y="578541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68E485B-2E3F-491A-B0EF-73CB0F43E6C4}"/>
              </a:ext>
            </a:extLst>
          </p:cNvPr>
          <p:cNvGrpSpPr/>
          <p:nvPr/>
        </p:nvGrpSpPr>
        <p:grpSpPr>
          <a:xfrm>
            <a:off x="5276729" y="4483290"/>
            <a:ext cx="685800" cy="685800"/>
            <a:chOff x="3425512" y="2112753"/>
            <a:chExt cx="685800" cy="685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85363E6-319D-40CE-A99E-F67B312ECC35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F5397DC-924C-4CC8-9082-08DECB84DC9D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Chord 71">
                <a:extLst>
                  <a:ext uri="{FF2B5EF4-FFF2-40B4-BE49-F238E27FC236}">
                    <a16:creationId xmlns:a16="http://schemas.microsoft.com/office/drawing/2014/main" id="{387491C0-F872-4936-9E37-E81C5843C1C9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ounded Rectangle 14 1 2 1 2 2">
              <a:extLst>
                <a:ext uri="{FF2B5EF4-FFF2-40B4-BE49-F238E27FC236}">
                  <a16:creationId xmlns:a16="http://schemas.microsoft.com/office/drawing/2014/main" id="{5B5D8DC3-984F-46CF-A060-E262A9E7C7A5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6A90F7FC-7E41-4096-9416-A359286C4CFF}"/>
              </a:ext>
            </a:extLst>
          </p:cNvPr>
          <p:cNvSpPr/>
          <p:nvPr/>
        </p:nvSpPr>
        <p:spPr>
          <a:xfrm>
            <a:off x="4671743" y="4018863"/>
            <a:ext cx="1928290" cy="135686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0D919E-C529-4CE4-AA50-0B8070A9D68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5" y="2861476"/>
            <a:ext cx="1254316" cy="125431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88B31D-8CE7-497C-AA9B-EC5DFB25E4AC}"/>
              </a:ext>
            </a:extLst>
          </p:cNvPr>
          <p:cNvSpPr/>
          <p:nvPr/>
        </p:nvSpPr>
        <p:spPr>
          <a:xfrm>
            <a:off x="1164841" y="3843977"/>
            <a:ext cx="4111888" cy="1486583"/>
          </a:xfrm>
          <a:custGeom>
            <a:avLst/>
            <a:gdLst>
              <a:gd name="connsiteX0" fmla="*/ 0 w 4111888"/>
              <a:gd name="connsiteY0" fmla="*/ 0 h 1486583"/>
              <a:gd name="connsiteX1" fmla="*/ 1852097 w 4111888"/>
              <a:gd name="connsiteY1" fmla="*/ 1456051 h 1486583"/>
              <a:gd name="connsiteX2" fmla="*/ 4111888 w 4111888"/>
              <a:gd name="connsiteY2" fmla="*/ 1025060 h 1486583"/>
              <a:gd name="connsiteX3" fmla="*/ 4111888 w 4111888"/>
              <a:gd name="connsiteY3" fmla="*/ 1025060 h 148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1888" h="1486583">
                <a:moveTo>
                  <a:pt x="0" y="0"/>
                </a:moveTo>
                <a:cubicBezTo>
                  <a:pt x="583391" y="642604"/>
                  <a:pt x="1166782" y="1285208"/>
                  <a:pt x="1852097" y="1456051"/>
                </a:cubicBezTo>
                <a:cubicBezTo>
                  <a:pt x="2537412" y="1626894"/>
                  <a:pt x="4111888" y="1025060"/>
                  <a:pt x="4111888" y="1025060"/>
                </a:cubicBezTo>
                <a:lnTo>
                  <a:pt x="4111888" y="102506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235EB7-DE0A-4C49-B250-05B7AEEA3AA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88" y="4032863"/>
            <a:ext cx="783238" cy="33828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27643B-7EA3-46D1-BC39-04AB50C944C5}"/>
              </a:ext>
            </a:extLst>
          </p:cNvPr>
          <p:cNvSpPr/>
          <p:nvPr/>
        </p:nvSpPr>
        <p:spPr>
          <a:xfrm>
            <a:off x="966818" y="1427066"/>
            <a:ext cx="6488094" cy="1509490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E539D99-8601-4B40-91A3-0D280E05ADAB}"/>
              </a:ext>
            </a:extLst>
          </p:cNvPr>
          <p:cNvSpPr/>
          <p:nvPr/>
        </p:nvSpPr>
        <p:spPr>
          <a:xfrm>
            <a:off x="896927" y="1378401"/>
            <a:ext cx="6604648" cy="1593689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705C58F-7436-462D-9DF8-25C43478D146}"/>
              </a:ext>
            </a:extLst>
          </p:cNvPr>
          <p:cNvSpPr/>
          <p:nvPr/>
        </p:nvSpPr>
        <p:spPr>
          <a:xfrm rot="472788" flipV="1">
            <a:off x="869764" y="4524682"/>
            <a:ext cx="6488094" cy="1509490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2FCB57B-6FD7-4353-9E0D-4B51F5D3B657}"/>
              </a:ext>
            </a:extLst>
          </p:cNvPr>
          <p:cNvSpPr/>
          <p:nvPr/>
        </p:nvSpPr>
        <p:spPr>
          <a:xfrm rot="472788" flipV="1">
            <a:off x="787824" y="4470202"/>
            <a:ext cx="6610430" cy="1609376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FCCD7D9-2A96-4245-9719-71B447714024}"/>
              </a:ext>
            </a:extLst>
          </p:cNvPr>
          <p:cNvSpPr/>
          <p:nvPr/>
        </p:nvSpPr>
        <p:spPr>
          <a:xfrm rot="970133">
            <a:off x="5000055" y="2691134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8C735CFE-D1F7-40EF-86BA-9897D645E211}"/>
              </a:ext>
            </a:extLst>
          </p:cNvPr>
          <p:cNvSpPr/>
          <p:nvPr/>
        </p:nvSpPr>
        <p:spPr>
          <a:xfrm rot="20206032">
            <a:off x="4985696" y="4821018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322A0594-8FB9-475A-BAC9-8CE3F0C912AD}"/>
              </a:ext>
            </a:extLst>
          </p:cNvPr>
          <p:cNvSpPr/>
          <p:nvPr/>
        </p:nvSpPr>
        <p:spPr>
          <a:xfrm rot="7037788">
            <a:off x="811875" y="2657763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F1C121FC-B184-4550-BAAA-7259017189A7}"/>
              </a:ext>
            </a:extLst>
          </p:cNvPr>
          <p:cNvSpPr/>
          <p:nvPr/>
        </p:nvSpPr>
        <p:spPr>
          <a:xfrm rot="14640233">
            <a:off x="798541" y="4166954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78396E4E-E029-49F1-A629-0A46F273F959}"/>
              </a:ext>
            </a:extLst>
          </p:cNvPr>
          <p:cNvSpPr/>
          <p:nvPr/>
        </p:nvSpPr>
        <p:spPr>
          <a:xfrm rot="19642914">
            <a:off x="1148328" y="2852324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40A4307E-56D7-408E-A6A0-9368ED0C8EE9}"/>
              </a:ext>
            </a:extLst>
          </p:cNvPr>
          <p:cNvSpPr/>
          <p:nvPr/>
        </p:nvSpPr>
        <p:spPr>
          <a:xfrm rot="3081752">
            <a:off x="1100862" y="3814605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221B9681-281D-42B2-8ADA-62064DAE41B2}"/>
              </a:ext>
            </a:extLst>
          </p:cNvPr>
          <p:cNvSpPr/>
          <p:nvPr/>
        </p:nvSpPr>
        <p:spPr>
          <a:xfrm rot="657421">
            <a:off x="5995057" y="2758558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937051EB-A604-4008-97C6-488AE3913C88}"/>
              </a:ext>
            </a:extLst>
          </p:cNvPr>
          <p:cNvSpPr/>
          <p:nvPr/>
        </p:nvSpPr>
        <p:spPr>
          <a:xfrm>
            <a:off x="5971642" y="4741730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5169C8-9F15-4689-8921-EB04B114B16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54" y="3090380"/>
            <a:ext cx="140800" cy="1371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B73803-B1CA-45EE-B2DD-A68DAF7E5B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90" y="4591922"/>
            <a:ext cx="94476" cy="17828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E76F0BB-806A-48ED-8FB4-BEC9A996D8B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39" y="2184818"/>
            <a:ext cx="804571" cy="30323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00A07DC-9636-49CF-9151-4CC181EBECE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7" y="4123500"/>
            <a:ext cx="819810" cy="312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957344-9655-4C95-8301-0A362E1179A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82" y="2470655"/>
            <a:ext cx="3641906" cy="5333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BF5B77-AF1E-42D0-B836-E294BB0715C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6" y="3610881"/>
            <a:ext cx="3279240" cy="113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476C3-BF0E-462A-84AA-83556806BFE3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Semi-quantum Nonlocal Games (</a:t>
            </a:r>
            <a:r>
              <a:rPr lang="en-US" dirty="0" err="1"/>
              <a:t>SqNG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E6445-E716-4CBF-8751-A8CAFF518B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8" y="1430601"/>
            <a:ext cx="8216381" cy="572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675A3F-B028-46C5-A80C-162C926030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64" y="2251069"/>
            <a:ext cx="6802286" cy="5820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221BF91-29AE-4FAC-801A-BF2FDFC93F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53" y="2960406"/>
            <a:ext cx="6116571" cy="4100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C6F5D4-4F6D-47D9-96B9-B0B17194F8A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7" y="3771554"/>
            <a:ext cx="3251810" cy="2544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24732F-9744-4F18-9CA4-D43E8A9992D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27" y="4244871"/>
            <a:ext cx="8097523" cy="3154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468037-A201-4DFD-8443-8B71C2EEE0E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02" y="4759486"/>
            <a:ext cx="7221333" cy="2819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DF8AC3-08D7-4A26-AA0A-A126857C27E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23" y="5335443"/>
            <a:ext cx="2753524" cy="315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2C0F0A-428C-4BC7-BBFC-C34A9B36AA1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25" y="6177279"/>
            <a:ext cx="9110853" cy="23009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0A27E20-9AF8-465E-8F27-8D3306F0935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248" y="4814343"/>
            <a:ext cx="1692952" cy="227048"/>
          </a:xfrm>
          <a:prstGeom prst="rect">
            <a:avLst/>
          </a:prstGeom>
        </p:spPr>
      </p:pic>
      <p:sp>
        <p:nvSpPr>
          <p:cNvPr id="50" name="Arrow: Up 49">
            <a:extLst>
              <a:ext uri="{FF2B5EF4-FFF2-40B4-BE49-F238E27FC236}">
                <a16:creationId xmlns:a16="http://schemas.microsoft.com/office/drawing/2014/main" id="{1574FB01-B606-4193-ABDF-D8D44FD529AC}"/>
              </a:ext>
            </a:extLst>
          </p:cNvPr>
          <p:cNvSpPr/>
          <p:nvPr/>
        </p:nvSpPr>
        <p:spPr>
          <a:xfrm rot="18544256">
            <a:off x="9828156" y="4517799"/>
            <a:ext cx="117333" cy="41485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4854CB5-9DD8-4439-BADC-51A0103D39C3}"/>
              </a:ext>
            </a:extLst>
          </p:cNvPr>
          <p:cNvSpPr/>
          <p:nvPr/>
        </p:nvSpPr>
        <p:spPr>
          <a:xfrm>
            <a:off x="1123576" y="5944924"/>
            <a:ext cx="9489006" cy="665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10A62D-5E13-4722-B584-08C2ABE4B085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SqNG</a:t>
            </a:r>
            <a:r>
              <a:rPr lang="en-US" dirty="0"/>
              <a:t> and Measurement Incompatibility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23D459-CF91-45F1-95C0-D2C9A7232A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27" y="1543852"/>
            <a:ext cx="7972570" cy="5333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359728-CDBE-4DDD-99E4-485256EFD3E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74" y="2319974"/>
            <a:ext cx="4589714" cy="2300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AF7BF3-E37C-4255-91B5-1768ACC410B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03" y="4171622"/>
            <a:ext cx="4694856" cy="230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9BEFFF-05DE-4065-89F9-8ADF258BE6C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36" y="4899349"/>
            <a:ext cx="8031998" cy="848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DF86D0-7C45-4953-8155-2617FD0A5A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60" y="2817768"/>
            <a:ext cx="7669335" cy="8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1A911E09-560E-45FA-BAA2-FBD77A4DB8E0}"/>
              </a:ext>
            </a:extLst>
          </p:cNvPr>
          <p:cNvSpPr/>
          <p:nvPr/>
        </p:nvSpPr>
        <p:spPr>
          <a:xfrm rot="436562" flipV="1">
            <a:off x="1044462" y="4646443"/>
            <a:ext cx="6554992" cy="1594618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391027-ACD5-44E1-A7E6-8A9193F8F9C8}"/>
              </a:ext>
            </a:extLst>
          </p:cNvPr>
          <p:cNvCxnSpPr>
            <a:cxnSpLocks/>
          </p:cNvCxnSpPr>
          <p:nvPr/>
        </p:nvCxnSpPr>
        <p:spPr>
          <a:xfrm>
            <a:off x="3790920" y="3063064"/>
            <a:ext cx="108059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C3EB52-9D3E-48B0-B67F-9DB48700547C}"/>
              </a:ext>
            </a:extLst>
          </p:cNvPr>
          <p:cNvCxnSpPr>
            <a:cxnSpLocks/>
          </p:cNvCxnSpPr>
          <p:nvPr/>
        </p:nvCxnSpPr>
        <p:spPr>
          <a:xfrm>
            <a:off x="3903523" y="4820995"/>
            <a:ext cx="157835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http://alsblog.files.wordpress.com/2008/09/alice22.jpg">
            <a:extLst>
              <a:ext uri="{FF2B5EF4-FFF2-40B4-BE49-F238E27FC236}">
                <a16:creationId xmlns:a16="http://schemas.microsoft.com/office/drawing/2014/main" id="{B2A61936-B179-409C-AE1D-41817B5FD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3394" y="2691840"/>
            <a:ext cx="517301" cy="843308"/>
          </a:xfrm>
          <a:prstGeom prst="rect">
            <a:avLst/>
          </a:prstGeom>
          <a:noFill/>
        </p:spPr>
      </p:pic>
      <p:pic>
        <p:nvPicPr>
          <p:cNvPr id="14" name="Picture 2 1" descr="http://t2.gstatic.com/images?q=tbn:ANd9GcQ3u_YAfOnfhlVNdSurHqqnAghXCw_k2zJ_EnvCpJLI9VIGuuhb">
            <a:extLst>
              <a:ext uri="{FF2B5EF4-FFF2-40B4-BE49-F238E27FC236}">
                <a16:creationId xmlns:a16="http://schemas.microsoft.com/office/drawing/2014/main" id="{03A21967-6A30-485A-967B-B89ECCD7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5472" y="4430500"/>
            <a:ext cx="490118" cy="609600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9DCB89-FC76-45D2-B8BE-D2B983D687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4" y="3831479"/>
            <a:ext cx="554666" cy="35459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565647-433D-4A64-B061-166CCF7E7F04}"/>
              </a:ext>
            </a:extLst>
          </p:cNvPr>
          <p:cNvCxnSpPr>
            <a:cxnSpLocks/>
          </p:cNvCxnSpPr>
          <p:nvPr/>
        </p:nvCxnSpPr>
        <p:spPr>
          <a:xfrm flipH="1">
            <a:off x="3449854" y="3056365"/>
            <a:ext cx="341066" cy="6306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D8F4A-ED39-433C-9948-D0CE8B51C330}"/>
              </a:ext>
            </a:extLst>
          </p:cNvPr>
          <p:cNvCxnSpPr>
            <a:cxnSpLocks/>
          </p:cNvCxnSpPr>
          <p:nvPr/>
        </p:nvCxnSpPr>
        <p:spPr>
          <a:xfrm flipH="1" flipV="1">
            <a:off x="3469703" y="4284985"/>
            <a:ext cx="435255" cy="52931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24C1F4-9D88-416B-AC1F-361B26E41267}"/>
              </a:ext>
            </a:extLst>
          </p:cNvPr>
          <p:cNvCxnSpPr>
            <a:cxnSpLocks/>
          </p:cNvCxnSpPr>
          <p:nvPr/>
        </p:nvCxnSpPr>
        <p:spPr>
          <a:xfrm>
            <a:off x="3709288" y="3897777"/>
            <a:ext cx="389989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41A46B-8D87-4F38-9938-281C97FB3177}"/>
              </a:ext>
            </a:extLst>
          </p:cNvPr>
          <p:cNvGrpSpPr/>
          <p:nvPr/>
        </p:nvGrpSpPr>
        <p:grpSpPr>
          <a:xfrm>
            <a:off x="5481882" y="4628896"/>
            <a:ext cx="685800" cy="685800"/>
            <a:chOff x="3425512" y="2112753"/>
            <a:chExt cx="685800" cy="6858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3F94FAA-697E-4A14-8CBC-5271BD06810C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D5D3F8-690B-4807-B3D4-E056A2E3370D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Chord 23">
                <a:extLst>
                  <a:ext uri="{FF2B5EF4-FFF2-40B4-BE49-F238E27FC236}">
                    <a16:creationId xmlns:a16="http://schemas.microsoft.com/office/drawing/2014/main" id="{F7F6163D-EF49-4F19-B25F-0BD977476782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14 1 2 1 2 2">
              <a:extLst>
                <a:ext uri="{FF2B5EF4-FFF2-40B4-BE49-F238E27FC236}">
                  <a16:creationId xmlns:a16="http://schemas.microsoft.com/office/drawing/2014/main" id="{81607379-F042-412E-A1CD-F0BB961996E5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E41CF12-12DE-41D9-871E-20BE62DF4DA0}"/>
              </a:ext>
            </a:extLst>
          </p:cNvPr>
          <p:cNvSpPr/>
          <p:nvPr/>
        </p:nvSpPr>
        <p:spPr>
          <a:xfrm>
            <a:off x="4876896" y="4164469"/>
            <a:ext cx="1928290" cy="135686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E4CC8B0-CCEB-40A0-ABA6-DFCCC9EA500D}"/>
              </a:ext>
            </a:extLst>
          </p:cNvPr>
          <p:cNvSpPr/>
          <p:nvPr/>
        </p:nvSpPr>
        <p:spPr>
          <a:xfrm>
            <a:off x="1369994" y="3989583"/>
            <a:ext cx="4111888" cy="1486583"/>
          </a:xfrm>
          <a:custGeom>
            <a:avLst/>
            <a:gdLst>
              <a:gd name="connsiteX0" fmla="*/ 0 w 4111888"/>
              <a:gd name="connsiteY0" fmla="*/ 0 h 1486583"/>
              <a:gd name="connsiteX1" fmla="*/ 1852097 w 4111888"/>
              <a:gd name="connsiteY1" fmla="*/ 1456051 h 1486583"/>
              <a:gd name="connsiteX2" fmla="*/ 4111888 w 4111888"/>
              <a:gd name="connsiteY2" fmla="*/ 1025060 h 1486583"/>
              <a:gd name="connsiteX3" fmla="*/ 4111888 w 4111888"/>
              <a:gd name="connsiteY3" fmla="*/ 1025060 h 148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1888" h="1486583">
                <a:moveTo>
                  <a:pt x="0" y="0"/>
                </a:moveTo>
                <a:cubicBezTo>
                  <a:pt x="583391" y="642604"/>
                  <a:pt x="1166782" y="1285208"/>
                  <a:pt x="1852097" y="1456051"/>
                </a:cubicBezTo>
                <a:cubicBezTo>
                  <a:pt x="2537412" y="1626894"/>
                  <a:pt x="4111888" y="1025060"/>
                  <a:pt x="4111888" y="1025060"/>
                </a:cubicBezTo>
                <a:lnTo>
                  <a:pt x="4111888" y="102506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265A109-2E60-4A84-A1D9-8BC8B2C3D5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65" y="4123420"/>
            <a:ext cx="409600" cy="405944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7B9537E-8AEC-4192-A061-D584789973A4}"/>
              </a:ext>
            </a:extLst>
          </p:cNvPr>
          <p:cNvSpPr/>
          <p:nvPr/>
        </p:nvSpPr>
        <p:spPr>
          <a:xfrm>
            <a:off x="1171971" y="1572672"/>
            <a:ext cx="6488094" cy="1509490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890E5A0-4054-4157-A018-2856D93E361D}"/>
              </a:ext>
            </a:extLst>
          </p:cNvPr>
          <p:cNvSpPr/>
          <p:nvPr/>
        </p:nvSpPr>
        <p:spPr>
          <a:xfrm>
            <a:off x="1102080" y="1524007"/>
            <a:ext cx="6604648" cy="1593689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FFBB838-EA24-4B42-A73D-8C4BDF9EE544}"/>
              </a:ext>
            </a:extLst>
          </p:cNvPr>
          <p:cNvSpPr/>
          <p:nvPr/>
        </p:nvSpPr>
        <p:spPr>
          <a:xfrm rot="472788" flipV="1">
            <a:off x="1074917" y="4670288"/>
            <a:ext cx="6488094" cy="1509490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112A77E-C559-47BA-B312-E8041803830D}"/>
              </a:ext>
            </a:extLst>
          </p:cNvPr>
          <p:cNvSpPr/>
          <p:nvPr/>
        </p:nvSpPr>
        <p:spPr>
          <a:xfrm rot="20206032">
            <a:off x="5190849" y="4966624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97DD770-37C4-49F2-9655-B68008FE5BE3}"/>
              </a:ext>
            </a:extLst>
          </p:cNvPr>
          <p:cNvSpPr/>
          <p:nvPr/>
        </p:nvSpPr>
        <p:spPr>
          <a:xfrm rot="7037788">
            <a:off x="1017028" y="2803369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93E4D03B-A881-4F6C-849B-9A255143965F}"/>
              </a:ext>
            </a:extLst>
          </p:cNvPr>
          <p:cNvSpPr/>
          <p:nvPr/>
        </p:nvSpPr>
        <p:spPr>
          <a:xfrm rot="14640233">
            <a:off x="1003694" y="4312560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ED240FD-76D7-4F69-940B-88320131AB49}"/>
              </a:ext>
            </a:extLst>
          </p:cNvPr>
          <p:cNvSpPr/>
          <p:nvPr/>
        </p:nvSpPr>
        <p:spPr>
          <a:xfrm rot="19642914">
            <a:off x="1353481" y="2997930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96DBF91-42B4-4F36-9B2E-DF84B8C39C30}"/>
              </a:ext>
            </a:extLst>
          </p:cNvPr>
          <p:cNvSpPr/>
          <p:nvPr/>
        </p:nvSpPr>
        <p:spPr>
          <a:xfrm rot="3081752">
            <a:off x="1306015" y="3960211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4800999C-FB0A-41F2-9BE0-ADEEBA6E6260}"/>
              </a:ext>
            </a:extLst>
          </p:cNvPr>
          <p:cNvSpPr/>
          <p:nvPr/>
        </p:nvSpPr>
        <p:spPr>
          <a:xfrm>
            <a:off x="6176795" y="4887336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9CB6004-90CB-44D7-BC85-28F0957C2EB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0" y="2871552"/>
            <a:ext cx="140800" cy="1371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FE7950A-E362-4EA4-8EE5-200BCCF4233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43" y="4737528"/>
            <a:ext cx="94476" cy="1782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F0B4F4F-19FD-4AE2-A385-82FCFB798A8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30" y="4269106"/>
            <a:ext cx="819810" cy="312381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BC54E446-8516-4970-B9C1-6E15BCC1F728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SqNG</a:t>
            </a:r>
            <a:r>
              <a:rPr lang="en-US" dirty="0"/>
              <a:t> and Measurement Incompatibility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FD2E731-DEFB-4A98-8373-569D92416985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" y="2982645"/>
            <a:ext cx="1254316" cy="125431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B42ED11-4F69-42EE-927E-CC10C9E2EA49}"/>
              </a:ext>
            </a:extLst>
          </p:cNvPr>
          <p:cNvGrpSpPr/>
          <p:nvPr/>
        </p:nvGrpSpPr>
        <p:grpSpPr>
          <a:xfrm>
            <a:off x="4871513" y="2792530"/>
            <a:ext cx="417125" cy="410729"/>
            <a:chOff x="3425512" y="2112753"/>
            <a:chExt cx="685800" cy="6858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0B8A2B2-12C7-4FA9-B676-30E7B5F36293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CA4F66E-BE79-4885-BEA9-5339713C48E6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Chord 48">
                <a:extLst>
                  <a:ext uri="{FF2B5EF4-FFF2-40B4-BE49-F238E27FC236}">
                    <a16:creationId xmlns:a16="http://schemas.microsoft.com/office/drawing/2014/main" id="{AB860D7D-17C1-4186-BEE2-092D69F565FE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ounded Rectangle 14 1 2 1 1">
              <a:extLst>
                <a:ext uri="{FF2B5EF4-FFF2-40B4-BE49-F238E27FC236}">
                  <a16:creationId xmlns:a16="http://schemas.microsoft.com/office/drawing/2014/main" id="{9B9732BB-83B9-461E-A5D9-3E7F0CFF2C2D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8AC65360-8E9D-4223-B3CF-89B737F361C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37" y="1853074"/>
            <a:ext cx="702476" cy="28038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87FE7FD-CAD4-4AAA-843A-1811E75ABA7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10" y="2817347"/>
            <a:ext cx="70439" cy="106776"/>
          </a:xfrm>
          <a:prstGeom prst="rect">
            <a:avLst/>
          </a:prstGeom>
          <a:ln w="12700"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B44FE6F-E93D-4332-9700-E1E3A4D73225}"/>
              </a:ext>
            </a:extLst>
          </p:cNvPr>
          <p:cNvSpPr/>
          <p:nvPr/>
        </p:nvSpPr>
        <p:spPr>
          <a:xfrm>
            <a:off x="3928873" y="2181239"/>
            <a:ext cx="2492913" cy="119886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2FEA672-C676-4238-8CC1-A0F13BD0BECB}"/>
              </a:ext>
            </a:extLst>
          </p:cNvPr>
          <p:cNvSpPr/>
          <p:nvPr/>
        </p:nvSpPr>
        <p:spPr>
          <a:xfrm>
            <a:off x="5649479" y="2339599"/>
            <a:ext cx="639466" cy="8275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611E11C-7032-4B6F-B6E9-3054E9A19878}"/>
              </a:ext>
            </a:extLst>
          </p:cNvPr>
          <p:cNvCxnSpPr/>
          <p:nvPr/>
        </p:nvCxnSpPr>
        <p:spPr>
          <a:xfrm flipH="1" flipV="1">
            <a:off x="5291885" y="2988421"/>
            <a:ext cx="35759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4DFB9F-06ED-40EA-9CAC-BC5D46E5AB6B}"/>
              </a:ext>
            </a:extLst>
          </p:cNvPr>
          <p:cNvCxnSpPr/>
          <p:nvPr/>
        </p:nvCxnSpPr>
        <p:spPr>
          <a:xfrm flipH="1" flipV="1">
            <a:off x="5291885" y="2956778"/>
            <a:ext cx="35759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E5C5A6B-8F1B-45A2-858E-8540DB74B489}"/>
              </a:ext>
            </a:extLst>
          </p:cNvPr>
          <p:cNvCxnSpPr>
            <a:cxnSpLocks/>
          </p:cNvCxnSpPr>
          <p:nvPr/>
        </p:nvCxnSpPr>
        <p:spPr>
          <a:xfrm flipH="1" flipV="1">
            <a:off x="3912374" y="2444541"/>
            <a:ext cx="1739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7A60BB7-BE9A-4B21-8FDC-6FB23AB9AFEF}"/>
              </a:ext>
            </a:extLst>
          </p:cNvPr>
          <p:cNvGrpSpPr/>
          <p:nvPr/>
        </p:nvGrpSpPr>
        <p:grpSpPr>
          <a:xfrm flipH="1">
            <a:off x="4384448" y="2446725"/>
            <a:ext cx="493783" cy="458950"/>
            <a:chOff x="8576011" y="4166867"/>
            <a:chExt cx="493783" cy="458950"/>
          </a:xfrm>
        </p:grpSpPr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0446BCD3-D974-45FB-B0FD-E8DAED59D7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3534" y="4195563"/>
              <a:ext cx="444933" cy="408986"/>
            </a:xfrm>
            <a:prstGeom prst="bentConnector3">
              <a:avLst>
                <a:gd name="adj1" fmla="val -13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9EF2832D-5AB1-4DFB-AC9F-20F4F253D3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011" y="4206056"/>
              <a:ext cx="472742" cy="419761"/>
            </a:xfrm>
            <a:prstGeom prst="bentConnector3">
              <a:avLst>
                <a:gd name="adj1" fmla="val -429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33EDBAD-567E-45A3-9FD5-8603ED0D481E}"/>
                </a:ext>
              </a:extLst>
            </p:cNvPr>
            <p:cNvSpPr/>
            <p:nvPr/>
          </p:nvSpPr>
          <p:spPr>
            <a:xfrm flipH="1" flipV="1">
              <a:off x="9014177" y="4166867"/>
              <a:ext cx="55617" cy="5476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9AC5AE7-40E2-43F7-818E-A1B70AAE77D8}"/>
              </a:ext>
            </a:extLst>
          </p:cNvPr>
          <p:cNvCxnSpPr>
            <a:cxnSpLocks/>
          </p:cNvCxnSpPr>
          <p:nvPr/>
        </p:nvCxnSpPr>
        <p:spPr>
          <a:xfrm flipH="1" flipV="1">
            <a:off x="3912374" y="2478870"/>
            <a:ext cx="174198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90F958B-1E19-48BD-90FD-47A968CF7208}"/>
              </a:ext>
            </a:extLst>
          </p:cNvPr>
          <p:cNvSpPr/>
          <p:nvPr/>
        </p:nvSpPr>
        <p:spPr>
          <a:xfrm>
            <a:off x="1646613" y="2387016"/>
            <a:ext cx="2281237" cy="559399"/>
          </a:xfrm>
          <a:custGeom>
            <a:avLst/>
            <a:gdLst>
              <a:gd name="connsiteX0" fmla="*/ 2281237 w 2281237"/>
              <a:gd name="connsiteY0" fmla="*/ 59336 h 559399"/>
              <a:gd name="connsiteX1" fmla="*/ 857250 w 2281237"/>
              <a:gd name="connsiteY1" fmla="*/ 45049 h 559399"/>
              <a:gd name="connsiteX2" fmla="*/ 0 w 2281237"/>
              <a:gd name="connsiteY2" fmla="*/ 559399 h 55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237" h="559399">
                <a:moveTo>
                  <a:pt x="2281237" y="59336"/>
                </a:moveTo>
                <a:cubicBezTo>
                  <a:pt x="1759346" y="10520"/>
                  <a:pt x="1237456" y="-38295"/>
                  <a:pt x="857250" y="45049"/>
                </a:cubicBezTo>
                <a:cubicBezTo>
                  <a:pt x="477044" y="128393"/>
                  <a:pt x="238522" y="343896"/>
                  <a:pt x="0" y="559399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D9638A9-DD12-4420-835A-AEB88DB671C1}"/>
              </a:ext>
            </a:extLst>
          </p:cNvPr>
          <p:cNvSpPr/>
          <p:nvPr/>
        </p:nvSpPr>
        <p:spPr>
          <a:xfrm>
            <a:off x="1650412" y="2423114"/>
            <a:ext cx="2281237" cy="559399"/>
          </a:xfrm>
          <a:custGeom>
            <a:avLst/>
            <a:gdLst>
              <a:gd name="connsiteX0" fmla="*/ 2281237 w 2281237"/>
              <a:gd name="connsiteY0" fmla="*/ 59336 h 559399"/>
              <a:gd name="connsiteX1" fmla="*/ 857250 w 2281237"/>
              <a:gd name="connsiteY1" fmla="*/ 45049 h 559399"/>
              <a:gd name="connsiteX2" fmla="*/ 0 w 2281237"/>
              <a:gd name="connsiteY2" fmla="*/ 559399 h 55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237" h="559399">
                <a:moveTo>
                  <a:pt x="2281237" y="59336"/>
                </a:moveTo>
                <a:cubicBezTo>
                  <a:pt x="1759346" y="10520"/>
                  <a:pt x="1237456" y="-38295"/>
                  <a:pt x="857250" y="45049"/>
                </a:cubicBezTo>
                <a:cubicBezTo>
                  <a:pt x="477044" y="128393"/>
                  <a:pt x="238522" y="343896"/>
                  <a:pt x="0" y="559399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F7AE74FA-017E-414D-ACE8-3310E3615A9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65" y="2701843"/>
            <a:ext cx="544914" cy="15268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2039053-EAA9-4C79-9046-AFFE5ABAB08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65" y="2381442"/>
            <a:ext cx="153600" cy="137143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F2A75BFA-425B-4802-9890-D2DF4263C36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666" y="3934740"/>
            <a:ext cx="3256381" cy="87466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787173A-D58F-4792-A736-23E3735C2F1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666" y="5091317"/>
            <a:ext cx="2732190" cy="10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743A26-FBE7-4AF4-B0C5-E8C94CECC07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64" y="1330015"/>
            <a:ext cx="3125329" cy="11885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6C543B-1DBE-4823-822D-FBC19635CBB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00" y="2778186"/>
            <a:ext cx="3132953" cy="8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4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BC54E446-8516-4970-B9C1-6E15BCC1F728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SqNG</a:t>
            </a:r>
            <a:r>
              <a:rPr lang="en-US" dirty="0"/>
              <a:t> and Measurement Incompatibility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C7DE67EB-EB90-40AC-A67E-F645AB4BB9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92" y="3976775"/>
            <a:ext cx="3681524" cy="1185523"/>
          </a:xfrm>
          <a:prstGeom prst="rect">
            <a:avLst/>
          </a:pr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BEDB44C-2EDB-4C22-9369-EE56A492CC87}"/>
              </a:ext>
            </a:extLst>
          </p:cNvPr>
          <p:cNvSpPr/>
          <p:nvPr/>
        </p:nvSpPr>
        <p:spPr>
          <a:xfrm rot="436562" flipV="1">
            <a:off x="1044462" y="4646443"/>
            <a:ext cx="6554992" cy="1594618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01F198E-5C4A-4337-9471-69359D11A59F}"/>
              </a:ext>
            </a:extLst>
          </p:cNvPr>
          <p:cNvCxnSpPr>
            <a:cxnSpLocks/>
          </p:cNvCxnSpPr>
          <p:nvPr/>
        </p:nvCxnSpPr>
        <p:spPr>
          <a:xfrm>
            <a:off x="3790920" y="3063064"/>
            <a:ext cx="108059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B87A875-961D-4D69-85EA-2AE217C39229}"/>
              </a:ext>
            </a:extLst>
          </p:cNvPr>
          <p:cNvCxnSpPr>
            <a:cxnSpLocks/>
          </p:cNvCxnSpPr>
          <p:nvPr/>
        </p:nvCxnSpPr>
        <p:spPr>
          <a:xfrm>
            <a:off x="3903523" y="4820995"/>
            <a:ext cx="157835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Picture 69" descr="http://alsblog.files.wordpress.com/2008/09/alice22.jpg">
            <a:extLst>
              <a:ext uri="{FF2B5EF4-FFF2-40B4-BE49-F238E27FC236}">
                <a16:creationId xmlns:a16="http://schemas.microsoft.com/office/drawing/2014/main" id="{B517BE98-4202-4FFA-97C2-7F37319E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3394" y="2691840"/>
            <a:ext cx="517301" cy="843308"/>
          </a:xfrm>
          <a:prstGeom prst="rect">
            <a:avLst/>
          </a:prstGeom>
          <a:noFill/>
        </p:spPr>
      </p:pic>
      <p:pic>
        <p:nvPicPr>
          <p:cNvPr id="71" name="Picture 2 1" descr="http://t2.gstatic.com/images?q=tbn:ANd9GcQ3u_YAfOnfhlVNdSurHqqnAghXCw_k2zJ_EnvCpJLI9VIGuuhb">
            <a:extLst>
              <a:ext uri="{FF2B5EF4-FFF2-40B4-BE49-F238E27FC236}">
                <a16:creationId xmlns:a16="http://schemas.microsoft.com/office/drawing/2014/main" id="{FC02F237-7F14-415C-87AA-B4395DD0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5472" y="4430500"/>
            <a:ext cx="490118" cy="609600"/>
          </a:xfrm>
          <a:prstGeom prst="rect">
            <a:avLst/>
          </a:prstGeom>
          <a:noFill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EC9206-96D8-4A40-A60A-6C22B8779E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21" y="3777449"/>
            <a:ext cx="629942" cy="410058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DBE1A5A-C29B-4F2C-9D0E-D1CE2526FE72}"/>
              </a:ext>
            </a:extLst>
          </p:cNvPr>
          <p:cNvCxnSpPr>
            <a:cxnSpLocks/>
          </p:cNvCxnSpPr>
          <p:nvPr/>
        </p:nvCxnSpPr>
        <p:spPr>
          <a:xfrm flipH="1">
            <a:off x="3449854" y="3056365"/>
            <a:ext cx="341066" cy="6306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4CA8B98-AF40-4CA4-AA9C-28480E9D899E}"/>
              </a:ext>
            </a:extLst>
          </p:cNvPr>
          <p:cNvCxnSpPr>
            <a:cxnSpLocks/>
          </p:cNvCxnSpPr>
          <p:nvPr/>
        </p:nvCxnSpPr>
        <p:spPr>
          <a:xfrm flipH="1" flipV="1">
            <a:off x="3469703" y="4284985"/>
            <a:ext cx="435255" cy="52931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6D492B-9FE3-440D-9858-FE37506ED9E5}"/>
              </a:ext>
            </a:extLst>
          </p:cNvPr>
          <p:cNvCxnSpPr>
            <a:cxnSpLocks/>
          </p:cNvCxnSpPr>
          <p:nvPr/>
        </p:nvCxnSpPr>
        <p:spPr>
          <a:xfrm>
            <a:off x="3709288" y="3897777"/>
            <a:ext cx="389989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40523C-581A-4CA4-92FB-A53D15D58F79}"/>
              </a:ext>
            </a:extLst>
          </p:cNvPr>
          <p:cNvGrpSpPr/>
          <p:nvPr/>
        </p:nvGrpSpPr>
        <p:grpSpPr>
          <a:xfrm>
            <a:off x="5481882" y="4628896"/>
            <a:ext cx="685800" cy="685800"/>
            <a:chOff x="3425512" y="2112753"/>
            <a:chExt cx="685800" cy="6858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C64BF95-E71B-4F30-BC2F-F1CE5016CF8C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D7A7B1A-3ECB-4F66-913E-C94D3169E5B3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Chord 81">
                <a:extLst>
                  <a:ext uri="{FF2B5EF4-FFF2-40B4-BE49-F238E27FC236}">
                    <a16:creationId xmlns:a16="http://schemas.microsoft.com/office/drawing/2014/main" id="{2A057671-A913-4EB0-911C-038AB177E930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Rounded Rectangle 14 1 2 1 2 2">
              <a:extLst>
                <a:ext uri="{FF2B5EF4-FFF2-40B4-BE49-F238E27FC236}">
                  <a16:creationId xmlns:a16="http://schemas.microsoft.com/office/drawing/2014/main" id="{54889255-F1AF-47C7-91D2-B37F38FC6F20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6B3BAC5-DC18-4069-99CA-F2A4533ED84D}"/>
              </a:ext>
            </a:extLst>
          </p:cNvPr>
          <p:cNvSpPr/>
          <p:nvPr/>
        </p:nvSpPr>
        <p:spPr>
          <a:xfrm>
            <a:off x="4876896" y="4164469"/>
            <a:ext cx="1928290" cy="135686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4E33902-BD1D-47E4-B029-6870E27BB089}"/>
              </a:ext>
            </a:extLst>
          </p:cNvPr>
          <p:cNvSpPr/>
          <p:nvPr/>
        </p:nvSpPr>
        <p:spPr>
          <a:xfrm>
            <a:off x="1369994" y="3989583"/>
            <a:ext cx="4111888" cy="1486583"/>
          </a:xfrm>
          <a:custGeom>
            <a:avLst/>
            <a:gdLst>
              <a:gd name="connsiteX0" fmla="*/ 0 w 4111888"/>
              <a:gd name="connsiteY0" fmla="*/ 0 h 1486583"/>
              <a:gd name="connsiteX1" fmla="*/ 1852097 w 4111888"/>
              <a:gd name="connsiteY1" fmla="*/ 1456051 h 1486583"/>
              <a:gd name="connsiteX2" fmla="*/ 4111888 w 4111888"/>
              <a:gd name="connsiteY2" fmla="*/ 1025060 h 1486583"/>
              <a:gd name="connsiteX3" fmla="*/ 4111888 w 4111888"/>
              <a:gd name="connsiteY3" fmla="*/ 1025060 h 148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1888" h="1486583">
                <a:moveTo>
                  <a:pt x="0" y="0"/>
                </a:moveTo>
                <a:cubicBezTo>
                  <a:pt x="583391" y="642604"/>
                  <a:pt x="1166782" y="1285208"/>
                  <a:pt x="1852097" y="1456051"/>
                </a:cubicBezTo>
                <a:cubicBezTo>
                  <a:pt x="2537412" y="1626894"/>
                  <a:pt x="4111888" y="1025060"/>
                  <a:pt x="4111888" y="1025060"/>
                </a:cubicBezTo>
                <a:lnTo>
                  <a:pt x="4111888" y="102506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A5698A5-5EF4-49B6-9349-1C11D95606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65" y="4123420"/>
            <a:ext cx="409600" cy="405944"/>
          </a:xfrm>
          <a:prstGeom prst="rect">
            <a:avLst/>
          </a:prstGeom>
        </p:spPr>
      </p:pic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3ADAB7F-E5AB-4405-8520-FEBF7CC0D089}"/>
              </a:ext>
            </a:extLst>
          </p:cNvPr>
          <p:cNvSpPr/>
          <p:nvPr/>
        </p:nvSpPr>
        <p:spPr>
          <a:xfrm>
            <a:off x="1171971" y="1572672"/>
            <a:ext cx="6488094" cy="1509490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87084083-368C-4E0F-BC8B-5F1FBFC9BAFA}"/>
              </a:ext>
            </a:extLst>
          </p:cNvPr>
          <p:cNvSpPr/>
          <p:nvPr/>
        </p:nvSpPr>
        <p:spPr>
          <a:xfrm>
            <a:off x="1102080" y="1524007"/>
            <a:ext cx="6604648" cy="1593689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5A94B72A-E90F-46BE-B275-BA0D57C01429}"/>
              </a:ext>
            </a:extLst>
          </p:cNvPr>
          <p:cNvSpPr/>
          <p:nvPr/>
        </p:nvSpPr>
        <p:spPr>
          <a:xfrm rot="472788" flipV="1">
            <a:off x="1074917" y="4670288"/>
            <a:ext cx="6488094" cy="1509490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638CC460-0F7B-456A-A09B-826657C6DB40}"/>
              </a:ext>
            </a:extLst>
          </p:cNvPr>
          <p:cNvSpPr/>
          <p:nvPr/>
        </p:nvSpPr>
        <p:spPr>
          <a:xfrm rot="20206032">
            <a:off x="5190849" y="4966624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DDFBFE5E-D2C2-4AAB-8FA8-38034D027A57}"/>
              </a:ext>
            </a:extLst>
          </p:cNvPr>
          <p:cNvSpPr/>
          <p:nvPr/>
        </p:nvSpPr>
        <p:spPr>
          <a:xfrm rot="7037788">
            <a:off x="1017028" y="2803369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C3596C43-8B5D-4406-A3F3-9CF7703F19E0}"/>
              </a:ext>
            </a:extLst>
          </p:cNvPr>
          <p:cNvSpPr/>
          <p:nvPr/>
        </p:nvSpPr>
        <p:spPr>
          <a:xfrm rot="14640233">
            <a:off x="1003694" y="4312560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88FDE670-1D8D-41B9-BF90-61E5E456FB40}"/>
              </a:ext>
            </a:extLst>
          </p:cNvPr>
          <p:cNvSpPr/>
          <p:nvPr/>
        </p:nvSpPr>
        <p:spPr>
          <a:xfrm rot="19642914">
            <a:off x="1353481" y="2997930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7EE91713-8E85-45F2-B5AE-B64BA67F5531}"/>
              </a:ext>
            </a:extLst>
          </p:cNvPr>
          <p:cNvSpPr/>
          <p:nvPr/>
        </p:nvSpPr>
        <p:spPr>
          <a:xfrm rot="3081752">
            <a:off x="1306015" y="3960211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6ED41223-D50A-4DAB-B060-3AF54123A680}"/>
              </a:ext>
            </a:extLst>
          </p:cNvPr>
          <p:cNvSpPr/>
          <p:nvPr/>
        </p:nvSpPr>
        <p:spPr>
          <a:xfrm>
            <a:off x="6176795" y="4887336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B8E0FCA8-F600-48DD-9FCD-67136AC824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0" y="2871552"/>
            <a:ext cx="140800" cy="1371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7FD32F3-6707-497C-B345-96B06205E42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43" y="4737528"/>
            <a:ext cx="94476" cy="17828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25597EE-F48B-408B-AD32-0D3B1B58685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30" y="4269106"/>
            <a:ext cx="819810" cy="31238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1C3697B-B213-4FAD-A3FE-4418FAECF3C0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" y="2982645"/>
            <a:ext cx="1254316" cy="1254316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7373836-EA84-4D35-9B60-23691236D8C3}"/>
              </a:ext>
            </a:extLst>
          </p:cNvPr>
          <p:cNvGrpSpPr/>
          <p:nvPr/>
        </p:nvGrpSpPr>
        <p:grpSpPr>
          <a:xfrm>
            <a:off x="4871513" y="2792530"/>
            <a:ext cx="417125" cy="410729"/>
            <a:chOff x="3425512" y="2112753"/>
            <a:chExt cx="685800" cy="6858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584C98B-56A0-4B9F-9752-5772B67C00C9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82E3D56-C6FC-4400-B452-F7473AD84202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Chord 106">
                <a:extLst>
                  <a:ext uri="{FF2B5EF4-FFF2-40B4-BE49-F238E27FC236}">
                    <a16:creationId xmlns:a16="http://schemas.microsoft.com/office/drawing/2014/main" id="{AFEE4E5A-09E0-4654-8EA9-FC2FABD8D444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Rounded Rectangle 14 1 2 1 1">
              <a:extLst>
                <a:ext uri="{FF2B5EF4-FFF2-40B4-BE49-F238E27FC236}">
                  <a16:creationId xmlns:a16="http://schemas.microsoft.com/office/drawing/2014/main" id="{84D099A4-1D9C-47B2-94E8-23976D777F46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id="{53AFBD31-1280-4989-9643-7C1848A0D87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37" y="1853074"/>
            <a:ext cx="702476" cy="31542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BEB9FCF-2674-42F5-8990-412DF06F74F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10" y="2817347"/>
            <a:ext cx="70439" cy="106776"/>
          </a:xfrm>
          <a:prstGeom prst="rect">
            <a:avLst/>
          </a:prstGeom>
          <a:ln w="12700"/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4F7A63EB-D8DA-4CD9-B952-A8AC7B5873DE}"/>
              </a:ext>
            </a:extLst>
          </p:cNvPr>
          <p:cNvSpPr/>
          <p:nvPr/>
        </p:nvSpPr>
        <p:spPr>
          <a:xfrm>
            <a:off x="3928873" y="2181239"/>
            <a:ext cx="2492913" cy="119886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741CEB34-EEE3-47A5-AC55-0F16CF8A3586}"/>
              </a:ext>
            </a:extLst>
          </p:cNvPr>
          <p:cNvSpPr/>
          <p:nvPr/>
        </p:nvSpPr>
        <p:spPr>
          <a:xfrm>
            <a:off x="5649479" y="2339599"/>
            <a:ext cx="639466" cy="8275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14F7E2D-1671-413B-9B09-FDA797D64D66}"/>
              </a:ext>
            </a:extLst>
          </p:cNvPr>
          <p:cNvCxnSpPr/>
          <p:nvPr/>
        </p:nvCxnSpPr>
        <p:spPr>
          <a:xfrm flipH="1" flipV="1">
            <a:off x="5291885" y="2988421"/>
            <a:ext cx="35759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6F27F14-3A92-4385-A303-F6103DAE347E}"/>
              </a:ext>
            </a:extLst>
          </p:cNvPr>
          <p:cNvCxnSpPr/>
          <p:nvPr/>
        </p:nvCxnSpPr>
        <p:spPr>
          <a:xfrm flipH="1" flipV="1">
            <a:off x="5291885" y="2956778"/>
            <a:ext cx="35759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7C299FD-E08B-4FDD-91FE-BCE428ABCCD8}"/>
              </a:ext>
            </a:extLst>
          </p:cNvPr>
          <p:cNvCxnSpPr>
            <a:cxnSpLocks/>
          </p:cNvCxnSpPr>
          <p:nvPr/>
        </p:nvCxnSpPr>
        <p:spPr>
          <a:xfrm flipH="1" flipV="1">
            <a:off x="3912374" y="2444541"/>
            <a:ext cx="1739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82EBCCB-1B2F-4E09-9E1B-A812DAE69FFA}"/>
              </a:ext>
            </a:extLst>
          </p:cNvPr>
          <p:cNvGrpSpPr/>
          <p:nvPr/>
        </p:nvGrpSpPr>
        <p:grpSpPr>
          <a:xfrm flipH="1">
            <a:off x="4384448" y="2446725"/>
            <a:ext cx="493783" cy="458950"/>
            <a:chOff x="8576011" y="4166867"/>
            <a:chExt cx="493783" cy="458950"/>
          </a:xfrm>
        </p:grpSpPr>
        <p:cxnSp>
          <p:nvCxnSpPr>
            <p:cNvPr id="118" name="Connector: Elbow 117">
              <a:extLst>
                <a:ext uri="{FF2B5EF4-FFF2-40B4-BE49-F238E27FC236}">
                  <a16:creationId xmlns:a16="http://schemas.microsoft.com/office/drawing/2014/main" id="{C0F7E09B-7AAA-436D-9F97-BCD9D5BD6A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3534" y="4195563"/>
              <a:ext cx="444933" cy="408986"/>
            </a:xfrm>
            <a:prstGeom prst="bentConnector3">
              <a:avLst>
                <a:gd name="adj1" fmla="val -13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or: Elbow 118">
              <a:extLst>
                <a:ext uri="{FF2B5EF4-FFF2-40B4-BE49-F238E27FC236}">
                  <a16:creationId xmlns:a16="http://schemas.microsoft.com/office/drawing/2014/main" id="{6C3D1581-73EC-4F60-9A19-961F6AC64E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011" y="4206056"/>
              <a:ext cx="472742" cy="419761"/>
            </a:xfrm>
            <a:prstGeom prst="bentConnector3">
              <a:avLst>
                <a:gd name="adj1" fmla="val -429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C1F0613-9D0A-40CA-9D0A-968794F52C8C}"/>
                </a:ext>
              </a:extLst>
            </p:cNvPr>
            <p:cNvSpPr/>
            <p:nvPr/>
          </p:nvSpPr>
          <p:spPr>
            <a:xfrm flipH="1" flipV="1">
              <a:off x="9014177" y="4166867"/>
              <a:ext cx="55617" cy="5476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1D20F08-B942-4822-9DEE-5B0AA7A75F70}"/>
              </a:ext>
            </a:extLst>
          </p:cNvPr>
          <p:cNvCxnSpPr>
            <a:cxnSpLocks/>
          </p:cNvCxnSpPr>
          <p:nvPr/>
        </p:nvCxnSpPr>
        <p:spPr>
          <a:xfrm flipH="1" flipV="1">
            <a:off x="3912374" y="2478870"/>
            <a:ext cx="174198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6BEF49C-2EEE-459A-8076-7291DA27AFB4}"/>
              </a:ext>
            </a:extLst>
          </p:cNvPr>
          <p:cNvSpPr/>
          <p:nvPr/>
        </p:nvSpPr>
        <p:spPr>
          <a:xfrm>
            <a:off x="1646613" y="2387016"/>
            <a:ext cx="2281237" cy="559399"/>
          </a:xfrm>
          <a:custGeom>
            <a:avLst/>
            <a:gdLst>
              <a:gd name="connsiteX0" fmla="*/ 2281237 w 2281237"/>
              <a:gd name="connsiteY0" fmla="*/ 59336 h 559399"/>
              <a:gd name="connsiteX1" fmla="*/ 857250 w 2281237"/>
              <a:gd name="connsiteY1" fmla="*/ 45049 h 559399"/>
              <a:gd name="connsiteX2" fmla="*/ 0 w 2281237"/>
              <a:gd name="connsiteY2" fmla="*/ 559399 h 55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237" h="559399">
                <a:moveTo>
                  <a:pt x="2281237" y="59336"/>
                </a:moveTo>
                <a:cubicBezTo>
                  <a:pt x="1759346" y="10520"/>
                  <a:pt x="1237456" y="-38295"/>
                  <a:pt x="857250" y="45049"/>
                </a:cubicBezTo>
                <a:cubicBezTo>
                  <a:pt x="477044" y="128393"/>
                  <a:pt x="238522" y="343896"/>
                  <a:pt x="0" y="559399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F612DA86-A752-4EA3-8D2C-06D95A9BB281}"/>
              </a:ext>
            </a:extLst>
          </p:cNvPr>
          <p:cNvSpPr/>
          <p:nvPr/>
        </p:nvSpPr>
        <p:spPr>
          <a:xfrm>
            <a:off x="1650412" y="2423114"/>
            <a:ext cx="2281237" cy="559399"/>
          </a:xfrm>
          <a:custGeom>
            <a:avLst/>
            <a:gdLst>
              <a:gd name="connsiteX0" fmla="*/ 2281237 w 2281237"/>
              <a:gd name="connsiteY0" fmla="*/ 59336 h 559399"/>
              <a:gd name="connsiteX1" fmla="*/ 857250 w 2281237"/>
              <a:gd name="connsiteY1" fmla="*/ 45049 h 559399"/>
              <a:gd name="connsiteX2" fmla="*/ 0 w 2281237"/>
              <a:gd name="connsiteY2" fmla="*/ 559399 h 55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237" h="559399">
                <a:moveTo>
                  <a:pt x="2281237" y="59336"/>
                </a:moveTo>
                <a:cubicBezTo>
                  <a:pt x="1759346" y="10520"/>
                  <a:pt x="1237456" y="-38295"/>
                  <a:pt x="857250" y="45049"/>
                </a:cubicBezTo>
                <a:cubicBezTo>
                  <a:pt x="477044" y="128393"/>
                  <a:pt x="238522" y="343896"/>
                  <a:pt x="0" y="559399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2E65A0BB-F2B9-4B5C-A22B-D5B4B2C7D0B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65" y="2701843"/>
            <a:ext cx="544914" cy="15268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4808A903-8423-4E62-8E3B-BC50DCF8815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65" y="2381442"/>
            <a:ext cx="153600" cy="13714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F064F10-FC38-415D-B96F-E9E5BC1FBBF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64" y="1330015"/>
            <a:ext cx="3125329" cy="118857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9769516-54C6-4BF6-92C9-013BE0EE682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38" y="2723443"/>
            <a:ext cx="3132953" cy="8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17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BC54E446-8516-4970-B9C1-6E15BCC1F728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SqNG</a:t>
            </a:r>
            <a:r>
              <a:rPr lang="en-US" dirty="0"/>
              <a:t> and Measurement Incompatibility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8E688C4-93C0-4C69-A7ED-0A1FEEFD38E8}"/>
              </a:ext>
            </a:extLst>
          </p:cNvPr>
          <p:cNvSpPr/>
          <p:nvPr/>
        </p:nvSpPr>
        <p:spPr>
          <a:xfrm rot="436562" flipV="1">
            <a:off x="1044462" y="4646443"/>
            <a:ext cx="6554992" cy="1594618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64AABFB-7138-498B-A38B-10D8FD116294}"/>
              </a:ext>
            </a:extLst>
          </p:cNvPr>
          <p:cNvCxnSpPr>
            <a:cxnSpLocks/>
          </p:cNvCxnSpPr>
          <p:nvPr/>
        </p:nvCxnSpPr>
        <p:spPr>
          <a:xfrm>
            <a:off x="3790920" y="3063064"/>
            <a:ext cx="108059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35215D6-DB4F-4024-973A-EE59FE4B071C}"/>
              </a:ext>
            </a:extLst>
          </p:cNvPr>
          <p:cNvCxnSpPr>
            <a:cxnSpLocks/>
          </p:cNvCxnSpPr>
          <p:nvPr/>
        </p:nvCxnSpPr>
        <p:spPr>
          <a:xfrm>
            <a:off x="3903523" y="4820995"/>
            <a:ext cx="157835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Picture 69" descr="http://alsblog.files.wordpress.com/2008/09/alice22.jpg">
            <a:extLst>
              <a:ext uri="{FF2B5EF4-FFF2-40B4-BE49-F238E27FC236}">
                <a16:creationId xmlns:a16="http://schemas.microsoft.com/office/drawing/2014/main" id="{B5030AAE-9737-4B17-B525-62A683F6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3394" y="2691840"/>
            <a:ext cx="517301" cy="843308"/>
          </a:xfrm>
          <a:prstGeom prst="rect">
            <a:avLst/>
          </a:prstGeom>
          <a:noFill/>
        </p:spPr>
      </p:pic>
      <p:pic>
        <p:nvPicPr>
          <p:cNvPr id="71" name="Picture 2 1" descr="http://t2.gstatic.com/images?q=tbn:ANd9GcQ3u_YAfOnfhlVNdSurHqqnAghXCw_k2zJ_EnvCpJLI9VIGuuhb">
            <a:extLst>
              <a:ext uri="{FF2B5EF4-FFF2-40B4-BE49-F238E27FC236}">
                <a16:creationId xmlns:a16="http://schemas.microsoft.com/office/drawing/2014/main" id="{12144477-C988-4C3C-91A3-27C99DCE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5472" y="4430500"/>
            <a:ext cx="490118" cy="609600"/>
          </a:xfrm>
          <a:prstGeom prst="rect">
            <a:avLst/>
          </a:prstGeom>
          <a:noFill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8B55952-B946-4BED-A8CF-9C64307347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4" y="3831479"/>
            <a:ext cx="554666" cy="354591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AD2340F-70CE-4FD6-9414-29C71A5CA7C2}"/>
              </a:ext>
            </a:extLst>
          </p:cNvPr>
          <p:cNvCxnSpPr>
            <a:cxnSpLocks/>
          </p:cNvCxnSpPr>
          <p:nvPr/>
        </p:nvCxnSpPr>
        <p:spPr>
          <a:xfrm flipH="1">
            <a:off x="3449854" y="3056365"/>
            <a:ext cx="341066" cy="63063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A26F272-0F0C-4327-9591-42A678183EC4}"/>
              </a:ext>
            </a:extLst>
          </p:cNvPr>
          <p:cNvCxnSpPr>
            <a:cxnSpLocks/>
          </p:cNvCxnSpPr>
          <p:nvPr/>
        </p:nvCxnSpPr>
        <p:spPr>
          <a:xfrm flipH="1" flipV="1">
            <a:off x="3469703" y="4284985"/>
            <a:ext cx="435255" cy="52931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70AFC5F-5705-4C43-8358-FA2DA793AE3A}"/>
              </a:ext>
            </a:extLst>
          </p:cNvPr>
          <p:cNvCxnSpPr>
            <a:cxnSpLocks/>
          </p:cNvCxnSpPr>
          <p:nvPr/>
        </p:nvCxnSpPr>
        <p:spPr>
          <a:xfrm>
            <a:off x="3709288" y="3897777"/>
            <a:ext cx="389989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CEBDF92-1F37-4769-A990-4977CAC7BF39}"/>
              </a:ext>
            </a:extLst>
          </p:cNvPr>
          <p:cNvGrpSpPr/>
          <p:nvPr/>
        </p:nvGrpSpPr>
        <p:grpSpPr>
          <a:xfrm>
            <a:off x="5481882" y="4628896"/>
            <a:ext cx="685800" cy="685800"/>
            <a:chOff x="3425512" y="2112753"/>
            <a:chExt cx="685800" cy="6858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8CC1B2F-8AEA-4FF0-A353-126223A968C9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BEF34D2-ED86-4692-91A9-E3F2974F129A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Chord 81">
                <a:extLst>
                  <a:ext uri="{FF2B5EF4-FFF2-40B4-BE49-F238E27FC236}">
                    <a16:creationId xmlns:a16="http://schemas.microsoft.com/office/drawing/2014/main" id="{7ADCB787-66FD-4CFD-B5B6-9A08F46D6C1A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Rounded Rectangle 14 1 2 1 2 2">
              <a:extLst>
                <a:ext uri="{FF2B5EF4-FFF2-40B4-BE49-F238E27FC236}">
                  <a16:creationId xmlns:a16="http://schemas.microsoft.com/office/drawing/2014/main" id="{BF5CD31B-2129-45B0-950C-F4C6B163600A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CF5CC415-3116-4800-BB5F-2B80529B3FB6}"/>
              </a:ext>
            </a:extLst>
          </p:cNvPr>
          <p:cNvSpPr/>
          <p:nvPr/>
        </p:nvSpPr>
        <p:spPr>
          <a:xfrm>
            <a:off x="4876896" y="4164469"/>
            <a:ext cx="1928290" cy="135686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105A04D-5B04-4DEC-9707-29A382E2DE3A}"/>
              </a:ext>
            </a:extLst>
          </p:cNvPr>
          <p:cNvSpPr/>
          <p:nvPr/>
        </p:nvSpPr>
        <p:spPr>
          <a:xfrm>
            <a:off x="1369994" y="3989583"/>
            <a:ext cx="4111888" cy="1486583"/>
          </a:xfrm>
          <a:custGeom>
            <a:avLst/>
            <a:gdLst>
              <a:gd name="connsiteX0" fmla="*/ 0 w 4111888"/>
              <a:gd name="connsiteY0" fmla="*/ 0 h 1486583"/>
              <a:gd name="connsiteX1" fmla="*/ 1852097 w 4111888"/>
              <a:gd name="connsiteY1" fmla="*/ 1456051 h 1486583"/>
              <a:gd name="connsiteX2" fmla="*/ 4111888 w 4111888"/>
              <a:gd name="connsiteY2" fmla="*/ 1025060 h 1486583"/>
              <a:gd name="connsiteX3" fmla="*/ 4111888 w 4111888"/>
              <a:gd name="connsiteY3" fmla="*/ 1025060 h 148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1888" h="1486583">
                <a:moveTo>
                  <a:pt x="0" y="0"/>
                </a:moveTo>
                <a:cubicBezTo>
                  <a:pt x="583391" y="642604"/>
                  <a:pt x="1166782" y="1285208"/>
                  <a:pt x="1852097" y="1456051"/>
                </a:cubicBezTo>
                <a:cubicBezTo>
                  <a:pt x="2537412" y="1626894"/>
                  <a:pt x="4111888" y="1025060"/>
                  <a:pt x="4111888" y="1025060"/>
                </a:cubicBezTo>
                <a:lnTo>
                  <a:pt x="4111888" y="102506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39FA861B-9AAC-490E-B49B-FE16490FC5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65" y="4123420"/>
            <a:ext cx="409600" cy="405944"/>
          </a:xfrm>
          <a:prstGeom prst="rect">
            <a:avLst/>
          </a:prstGeom>
        </p:spPr>
      </p:pic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614223F-E2C2-441C-A68F-9F5EFA339706}"/>
              </a:ext>
            </a:extLst>
          </p:cNvPr>
          <p:cNvSpPr/>
          <p:nvPr/>
        </p:nvSpPr>
        <p:spPr>
          <a:xfrm>
            <a:off x="1171971" y="1572672"/>
            <a:ext cx="6488094" cy="1509490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DD4748F7-9ED9-46B3-B026-BDE3A3AE0FD0}"/>
              </a:ext>
            </a:extLst>
          </p:cNvPr>
          <p:cNvSpPr/>
          <p:nvPr/>
        </p:nvSpPr>
        <p:spPr>
          <a:xfrm>
            <a:off x="1102080" y="1524007"/>
            <a:ext cx="6604648" cy="1593689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BDA59B6-3CD9-4C82-BBC7-7468D59D6E0E}"/>
              </a:ext>
            </a:extLst>
          </p:cNvPr>
          <p:cNvSpPr/>
          <p:nvPr/>
        </p:nvSpPr>
        <p:spPr>
          <a:xfrm rot="472788" flipV="1">
            <a:off x="1074917" y="4670288"/>
            <a:ext cx="6488094" cy="1509490"/>
          </a:xfrm>
          <a:custGeom>
            <a:avLst/>
            <a:gdLst>
              <a:gd name="connsiteX0" fmla="*/ 5014639 w 6488094"/>
              <a:gd name="connsiteY0" fmla="*/ 1409322 h 1509490"/>
              <a:gd name="connsiteX1" fmla="*/ 6354206 w 6488094"/>
              <a:gd name="connsiteY1" fmla="*/ 1380201 h 1509490"/>
              <a:gd name="connsiteX2" fmla="*/ 5888270 w 6488094"/>
              <a:gd name="connsiteY2" fmla="*/ 139645 h 1509490"/>
              <a:gd name="connsiteX3" fmla="*/ 1473524 w 6488094"/>
              <a:gd name="connsiteY3" fmla="*/ 162942 h 1509490"/>
              <a:gd name="connsiteX4" fmla="*/ 0 w 6488094"/>
              <a:gd name="connsiteY4" fmla="*/ 1333607 h 1509490"/>
              <a:gd name="connsiteX5" fmla="*/ 0 w 6488094"/>
              <a:gd name="connsiteY5" fmla="*/ 1333607 h 15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8094" h="1509490">
                <a:moveTo>
                  <a:pt x="5014639" y="1409322"/>
                </a:moveTo>
                <a:cubicBezTo>
                  <a:pt x="5611620" y="1500568"/>
                  <a:pt x="6208601" y="1591814"/>
                  <a:pt x="6354206" y="1380201"/>
                </a:cubicBezTo>
                <a:cubicBezTo>
                  <a:pt x="6499811" y="1168588"/>
                  <a:pt x="6701717" y="342522"/>
                  <a:pt x="5888270" y="139645"/>
                </a:cubicBezTo>
                <a:cubicBezTo>
                  <a:pt x="5074823" y="-63232"/>
                  <a:pt x="2454902" y="-36052"/>
                  <a:pt x="1473524" y="162942"/>
                </a:cubicBezTo>
                <a:cubicBezTo>
                  <a:pt x="492146" y="361936"/>
                  <a:pt x="0" y="1333607"/>
                  <a:pt x="0" y="1333607"/>
                </a:cubicBezTo>
                <a:lnTo>
                  <a:pt x="0" y="1333607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6AC44DCA-A7F9-480F-9DAC-6B2C24D84D7C}"/>
              </a:ext>
            </a:extLst>
          </p:cNvPr>
          <p:cNvSpPr/>
          <p:nvPr/>
        </p:nvSpPr>
        <p:spPr>
          <a:xfrm rot="20206032">
            <a:off x="5190849" y="4966624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8CCF7555-1D69-461B-99BE-DD5036B1BF59}"/>
              </a:ext>
            </a:extLst>
          </p:cNvPr>
          <p:cNvSpPr/>
          <p:nvPr/>
        </p:nvSpPr>
        <p:spPr>
          <a:xfrm rot="7037788">
            <a:off x="1017028" y="2803369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63A48ED1-BA55-4487-9E83-D73341161FB9}"/>
              </a:ext>
            </a:extLst>
          </p:cNvPr>
          <p:cNvSpPr/>
          <p:nvPr/>
        </p:nvSpPr>
        <p:spPr>
          <a:xfrm rot="14640233">
            <a:off x="1003694" y="4312560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E129ECBA-8B0C-4FB5-8F27-2FF00803590E}"/>
              </a:ext>
            </a:extLst>
          </p:cNvPr>
          <p:cNvSpPr/>
          <p:nvPr/>
        </p:nvSpPr>
        <p:spPr>
          <a:xfrm rot="19642914">
            <a:off x="1353481" y="2997930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0481EAD4-E69B-43BD-BB40-D5E4BF679FEE}"/>
              </a:ext>
            </a:extLst>
          </p:cNvPr>
          <p:cNvSpPr/>
          <p:nvPr/>
        </p:nvSpPr>
        <p:spPr>
          <a:xfrm rot="3081752">
            <a:off x="1306015" y="3960211"/>
            <a:ext cx="297193" cy="19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B377A9FC-D379-4196-82E8-3AAF1713647C}"/>
              </a:ext>
            </a:extLst>
          </p:cNvPr>
          <p:cNvSpPr/>
          <p:nvPr/>
        </p:nvSpPr>
        <p:spPr>
          <a:xfrm>
            <a:off x="6176795" y="4887336"/>
            <a:ext cx="297193" cy="1925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9E0CC42C-6FCD-4C2C-AD27-B7B68BCBD4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0" y="2871552"/>
            <a:ext cx="140800" cy="1371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60D5C1DD-B6B8-4EE1-800C-D3DBBD95ECB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43" y="4737528"/>
            <a:ext cx="94476" cy="17828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806A0B62-3D83-4776-A101-EE763DC720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30" y="4269106"/>
            <a:ext cx="819810" cy="31238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E58E012-A608-4630-B7D9-B5D752D9861C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" y="2982645"/>
            <a:ext cx="1254316" cy="1254316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3B4FD0C-9306-42CE-9EBE-06F3CD4588FD}"/>
              </a:ext>
            </a:extLst>
          </p:cNvPr>
          <p:cNvGrpSpPr/>
          <p:nvPr/>
        </p:nvGrpSpPr>
        <p:grpSpPr>
          <a:xfrm>
            <a:off x="4871513" y="2792530"/>
            <a:ext cx="417125" cy="410729"/>
            <a:chOff x="3425512" y="2112753"/>
            <a:chExt cx="685800" cy="6858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52F5043-8669-4524-A78A-DA4371E8ED02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415ED28-DD30-41AE-97AC-D5A74274F769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Chord 106">
                <a:extLst>
                  <a:ext uri="{FF2B5EF4-FFF2-40B4-BE49-F238E27FC236}">
                    <a16:creationId xmlns:a16="http://schemas.microsoft.com/office/drawing/2014/main" id="{23F295D6-4E32-4867-AF52-D9CEAABBDACE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Rounded Rectangle 14 1 2 1 1">
              <a:extLst>
                <a:ext uri="{FF2B5EF4-FFF2-40B4-BE49-F238E27FC236}">
                  <a16:creationId xmlns:a16="http://schemas.microsoft.com/office/drawing/2014/main" id="{31D50D55-B6F8-4FF0-9D1F-B9EEC25A674F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10381E6F-8E97-44D2-8FC1-EF319933CDE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37" y="1853074"/>
            <a:ext cx="702476" cy="28038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64A5334-2361-44F2-BEFC-8C360E8EA06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10" y="2817347"/>
            <a:ext cx="70439" cy="106776"/>
          </a:xfrm>
          <a:prstGeom prst="rect">
            <a:avLst/>
          </a:prstGeom>
          <a:ln w="12700"/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4792B6AF-6267-4F7E-A90A-AEC2C742AE42}"/>
              </a:ext>
            </a:extLst>
          </p:cNvPr>
          <p:cNvSpPr/>
          <p:nvPr/>
        </p:nvSpPr>
        <p:spPr>
          <a:xfrm>
            <a:off x="3928873" y="2181239"/>
            <a:ext cx="2492913" cy="119886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778C8C2E-566B-4DDF-9E52-2D23521FC52F}"/>
              </a:ext>
            </a:extLst>
          </p:cNvPr>
          <p:cNvSpPr/>
          <p:nvPr/>
        </p:nvSpPr>
        <p:spPr>
          <a:xfrm>
            <a:off x="5649479" y="2339599"/>
            <a:ext cx="639466" cy="8275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630BC90-EE10-4CBB-B0F4-9366720948B7}"/>
              </a:ext>
            </a:extLst>
          </p:cNvPr>
          <p:cNvCxnSpPr/>
          <p:nvPr/>
        </p:nvCxnSpPr>
        <p:spPr>
          <a:xfrm flipH="1" flipV="1">
            <a:off x="5291885" y="2988421"/>
            <a:ext cx="35759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CCE1596-8D11-42A3-9990-81E8F73EF3A1}"/>
              </a:ext>
            </a:extLst>
          </p:cNvPr>
          <p:cNvCxnSpPr/>
          <p:nvPr/>
        </p:nvCxnSpPr>
        <p:spPr>
          <a:xfrm flipH="1" flipV="1">
            <a:off x="5291885" y="2956778"/>
            <a:ext cx="35759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34616C9-D344-45F3-ADF6-C19D1C694827}"/>
              </a:ext>
            </a:extLst>
          </p:cNvPr>
          <p:cNvCxnSpPr>
            <a:cxnSpLocks/>
          </p:cNvCxnSpPr>
          <p:nvPr/>
        </p:nvCxnSpPr>
        <p:spPr>
          <a:xfrm flipH="1" flipV="1">
            <a:off x="3912374" y="2444541"/>
            <a:ext cx="17397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A8BCFE7-CCA3-4EB6-BAE9-845964A2C6A7}"/>
              </a:ext>
            </a:extLst>
          </p:cNvPr>
          <p:cNvCxnSpPr>
            <a:cxnSpLocks/>
          </p:cNvCxnSpPr>
          <p:nvPr/>
        </p:nvCxnSpPr>
        <p:spPr>
          <a:xfrm flipH="1" flipV="1">
            <a:off x="3912374" y="2478870"/>
            <a:ext cx="174198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636D0B2A-9188-4A3A-9474-F43848B20068}"/>
              </a:ext>
            </a:extLst>
          </p:cNvPr>
          <p:cNvSpPr/>
          <p:nvPr/>
        </p:nvSpPr>
        <p:spPr>
          <a:xfrm>
            <a:off x="1646613" y="2387016"/>
            <a:ext cx="2281237" cy="559399"/>
          </a:xfrm>
          <a:custGeom>
            <a:avLst/>
            <a:gdLst>
              <a:gd name="connsiteX0" fmla="*/ 2281237 w 2281237"/>
              <a:gd name="connsiteY0" fmla="*/ 59336 h 559399"/>
              <a:gd name="connsiteX1" fmla="*/ 857250 w 2281237"/>
              <a:gd name="connsiteY1" fmla="*/ 45049 h 559399"/>
              <a:gd name="connsiteX2" fmla="*/ 0 w 2281237"/>
              <a:gd name="connsiteY2" fmla="*/ 559399 h 55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237" h="559399">
                <a:moveTo>
                  <a:pt x="2281237" y="59336"/>
                </a:moveTo>
                <a:cubicBezTo>
                  <a:pt x="1759346" y="10520"/>
                  <a:pt x="1237456" y="-38295"/>
                  <a:pt x="857250" y="45049"/>
                </a:cubicBezTo>
                <a:cubicBezTo>
                  <a:pt x="477044" y="128393"/>
                  <a:pt x="238522" y="343896"/>
                  <a:pt x="0" y="559399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3DFB69D1-9F25-40D3-AFAC-CD9A405421B4}"/>
              </a:ext>
            </a:extLst>
          </p:cNvPr>
          <p:cNvSpPr/>
          <p:nvPr/>
        </p:nvSpPr>
        <p:spPr>
          <a:xfrm>
            <a:off x="1650412" y="2423114"/>
            <a:ext cx="2281237" cy="559399"/>
          </a:xfrm>
          <a:custGeom>
            <a:avLst/>
            <a:gdLst>
              <a:gd name="connsiteX0" fmla="*/ 2281237 w 2281237"/>
              <a:gd name="connsiteY0" fmla="*/ 59336 h 559399"/>
              <a:gd name="connsiteX1" fmla="*/ 857250 w 2281237"/>
              <a:gd name="connsiteY1" fmla="*/ 45049 h 559399"/>
              <a:gd name="connsiteX2" fmla="*/ 0 w 2281237"/>
              <a:gd name="connsiteY2" fmla="*/ 559399 h 55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1237" h="559399">
                <a:moveTo>
                  <a:pt x="2281237" y="59336"/>
                </a:moveTo>
                <a:cubicBezTo>
                  <a:pt x="1759346" y="10520"/>
                  <a:pt x="1237456" y="-38295"/>
                  <a:pt x="857250" y="45049"/>
                </a:cubicBezTo>
                <a:cubicBezTo>
                  <a:pt x="477044" y="128393"/>
                  <a:pt x="238522" y="343896"/>
                  <a:pt x="0" y="559399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5ED010CE-10B8-4F26-BDA4-8097437D39C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65" y="2701843"/>
            <a:ext cx="544914" cy="15268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62C53-6DA1-4513-A787-423B73E7DDE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65" y="2381442"/>
            <a:ext cx="153600" cy="13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672044-2E54-41EE-B5AD-58DBDE304F1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84" y="4056486"/>
            <a:ext cx="3651049" cy="144761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FADFE92-0B80-4066-B305-2B914E08679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64" y="1330015"/>
            <a:ext cx="3125329" cy="118857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55FD1B9-67B5-419B-AF45-D615E377039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38" y="2723443"/>
            <a:ext cx="3132953" cy="8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46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BC54E446-8516-4970-B9C1-6E15BCC1F728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SqNG</a:t>
            </a:r>
            <a:r>
              <a:rPr lang="en-US" dirty="0"/>
              <a:t> and Measurement Incompatibility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A4923-4415-4E72-BE8D-C61DA5C051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3" y="2146594"/>
            <a:ext cx="3471237" cy="463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4CF97-240B-4C1D-85E6-B2E5B0352B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6" y="1343779"/>
            <a:ext cx="7440000" cy="410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2289D9-84B4-4E7E-A3B2-7407B13201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64" y="2913239"/>
            <a:ext cx="3516951" cy="4937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D8D6E69-7EC9-47A4-AF70-B2116D5FED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6" y="4908812"/>
            <a:ext cx="1188571" cy="1767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97E924F-0F89-44FE-B963-314FA0CEE3E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0" y="5085574"/>
            <a:ext cx="8199619" cy="49676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4FA1688-F6A9-4F3B-92BB-5EE1946B797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7" y="5724477"/>
            <a:ext cx="5423543" cy="34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2A0748-807F-4EB0-B658-18704B24A6A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41" y="3715502"/>
            <a:ext cx="3669333" cy="48457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3B42C2C-A62D-4193-B371-98B1B150DB9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64" y="4281833"/>
            <a:ext cx="715886" cy="134400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F76BEC78-6114-406A-85AD-24D18C02B0BB}"/>
              </a:ext>
            </a:extLst>
          </p:cNvPr>
          <p:cNvSpPr/>
          <p:nvPr/>
        </p:nvSpPr>
        <p:spPr>
          <a:xfrm>
            <a:off x="304800" y="4684842"/>
            <a:ext cx="10787529" cy="17040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1D33A25-6190-4F50-94F5-61CB44117823}"/>
              </a:ext>
            </a:extLst>
          </p:cNvPr>
          <p:cNvCxnSpPr>
            <a:cxnSpLocks/>
          </p:cNvCxnSpPr>
          <p:nvPr/>
        </p:nvCxnSpPr>
        <p:spPr>
          <a:xfrm flipH="1">
            <a:off x="7693775" y="2630372"/>
            <a:ext cx="506704" cy="271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4CDD51C-2AD0-4456-B8F4-6EA8A6D4993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36" y="2914157"/>
            <a:ext cx="1881904" cy="4708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5BD155-3613-4947-8A0C-F5C05A93254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22" y="2230445"/>
            <a:ext cx="2150400" cy="4291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31A9E2-7024-45D9-8A4F-FF8A0783A81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40757"/>
            <a:ext cx="3104914" cy="207086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219C7D8-DC34-4B67-967F-DD78D3881A90}"/>
              </a:ext>
            </a:extLst>
          </p:cNvPr>
          <p:cNvCxnSpPr>
            <a:cxnSpLocks/>
          </p:cNvCxnSpPr>
          <p:nvPr/>
        </p:nvCxnSpPr>
        <p:spPr>
          <a:xfrm>
            <a:off x="3027863" y="3090317"/>
            <a:ext cx="7368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A9B57C6-078A-4F8F-99C2-1454CE2492C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3" y="3671244"/>
            <a:ext cx="2239542" cy="20708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B1509C-97E8-4351-BE90-78F597E48F53}"/>
              </a:ext>
            </a:extLst>
          </p:cNvPr>
          <p:cNvCxnSpPr>
            <a:cxnSpLocks/>
          </p:cNvCxnSpPr>
          <p:nvPr/>
        </p:nvCxnSpPr>
        <p:spPr>
          <a:xfrm>
            <a:off x="2843222" y="3920805"/>
            <a:ext cx="7368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6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BC54E446-8516-4970-B9C1-6E15BCC1F728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SqNG</a:t>
            </a:r>
            <a:r>
              <a:rPr lang="en-US" dirty="0"/>
              <a:t> and Measurement Incompatibility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74639-60B0-47F5-81D7-EDBB359915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2" y="1986332"/>
            <a:ext cx="681600" cy="160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E654B8-47D3-418A-A27B-EF9AACEE78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8" y="1415843"/>
            <a:ext cx="2214857" cy="259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1370FB-CE2D-4F07-8138-D15C788A121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65" y="2121334"/>
            <a:ext cx="8199619" cy="2803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68D7D4-5078-4ED4-A157-821A3BACBB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65" y="2679982"/>
            <a:ext cx="5508571" cy="281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73B72-39AA-4661-BC0B-F3F3A5CF10A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18" y="3222225"/>
            <a:ext cx="4597334" cy="364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AC72E-EE2D-4B6A-9AD3-4E6C9308789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43" y="3787520"/>
            <a:ext cx="4801524" cy="557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3EDC3-D378-491C-B53C-C283271B58F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95" y="4562032"/>
            <a:ext cx="4266668" cy="55771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3C79C25-454E-4DA8-BE9E-90A90EF24B7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69" y="4241020"/>
            <a:ext cx="2641676" cy="50224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7CA1A68-AA6A-4E1B-A559-5A713CF3CFB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07" y="4869010"/>
            <a:ext cx="2483200" cy="225524"/>
          </a:xfrm>
          <a:prstGeom prst="rect">
            <a:avLst/>
          </a:prstGeom>
        </p:spPr>
      </p:pic>
      <p:sp>
        <p:nvSpPr>
          <p:cNvPr id="67" name="Left Brace 66">
            <a:extLst>
              <a:ext uri="{FF2B5EF4-FFF2-40B4-BE49-F238E27FC236}">
                <a16:creationId xmlns:a16="http://schemas.microsoft.com/office/drawing/2014/main" id="{213014EB-12C4-42D3-924C-35177743F208}"/>
              </a:ext>
            </a:extLst>
          </p:cNvPr>
          <p:cNvSpPr/>
          <p:nvPr/>
        </p:nvSpPr>
        <p:spPr>
          <a:xfrm>
            <a:off x="6389476" y="4280094"/>
            <a:ext cx="495058" cy="831912"/>
          </a:xfrm>
          <a:prstGeom prst="leftBrace">
            <a:avLst>
              <a:gd name="adj1" fmla="val 13039"/>
              <a:gd name="adj2" fmla="val 5461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5AF8B-BFBA-4392-94F6-2C55C19A2C6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18" y="5314325"/>
            <a:ext cx="7705904" cy="758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C0E589-7072-40EC-A902-E5375D47465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46" y="6462144"/>
            <a:ext cx="451048" cy="36419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48A353-EDCD-47AF-983C-5DF65BCC8B2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14" y="6490872"/>
            <a:ext cx="484571" cy="315429"/>
          </a:xfrm>
          <a:prstGeom prst="rect">
            <a:avLst/>
          </a:prstGeom>
        </p:spPr>
      </p:pic>
      <p:sp>
        <p:nvSpPr>
          <p:cNvPr id="84" name="Right Brace 83">
            <a:extLst>
              <a:ext uri="{FF2B5EF4-FFF2-40B4-BE49-F238E27FC236}">
                <a16:creationId xmlns:a16="http://schemas.microsoft.com/office/drawing/2014/main" id="{7B349670-DB78-409A-B1C2-A04970E6863B}"/>
              </a:ext>
            </a:extLst>
          </p:cNvPr>
          <p:cNvSpPr/>
          <p:nvPr/>
        </p:nvSpPr>
        <p:spPr>
          <a:xfrm rot="5400000">
            <a:off x="3798519" y="5045695"/>
            <a:ext cx="468302" cy="2150314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id="{C285DF52-369E-4F0E-839B-DD3D56AFDA64}"/>
              </a:ext>
            </a:extLst>
          </p:cNvPr>
          <p:cNvSpPr/>
          <p:nvPr/>
        </p:nvSpPr>
        <p:spPr>
          <a:xfrm rot="5400000">
            <a:off x="7404402" y="5075137"/>
            <a:ext cx="468302" cy="2218804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4" grpId="0" animBg="1"/>
      <p:bldP spid="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BC54E446-8516-4970-B9C1-6E15BCC1F728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SqNG</a:t>
            </a:r>
            <a:r>
              <a:rPr lang="en-US" dirty="0"/>
              <a:t> and Measurement Incompatibility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74639-60B0-47F5-81D7-EDBB359915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2" y="1986332"/>
            <a:ext cx="681600" cy="160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E654B8-47D3-418A-A27B-EF9AACEE78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8" y="1415843"/>
            <a:ext cx="2214857" cy="259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1370FB-CE2D-4F07-8138-D15C788A121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65" y="2121334"/>
            <a:ext cx="8199619" cy="2803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68D7D4-5078-4ED4-A157-821A3BACBB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65" y="2679982"/>
            <a:ext cx="5508571" cy="281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73B72-39AA-4661-BC0B-F3F3A5CF10A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18" y="3222225"/>
            <a:ext cx="4597334" cy="364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5D531B-56FB-4DDD-BE01-C5E97B1C2B4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79" y="3855227"/>
            <a:ext cx="3724189" cy="364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735DB2-BCF5-4C57-A13E-D7C367318F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8" y="4652042"/>
            <a:ext cx="6537143" cy="227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E914A6-C2E9-49BB-A0B8-7DE141435FB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16" y="4968693"/>
            <a:ext cx="173714" cy="17219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C2CD53F-99D8-42D8-A908-01E4E49BB175}"/>
              </a:ext>
            </a:extLst>
          </p:cNvPr>
          <p:cNvSpPr/>
          <p:nvPr/>
        </p:nvSpPr>
        <p:spPr>
          <a:xfrm>
            <a:off x="419343" y="1234731"/>
            <a:ext cx="2632540" cy="60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BC54E446-8516-4970-B9C1-6E15BCC1F728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SqNG</a:t>
            </a:r>
            <a:r>
              <a:rPr lang="en-US" dirty="0"/>
              <a:t> and Measurement Incompatibility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F93255D-D568-4FE8-B229-BC348E5CE3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4" y="2015454"/>
            <a:ext cx="1234285" cy="160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19423-17F6-499E-88CB-BD44F617D89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0" y="1402233"/>
            <a:ext cx="2944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6F353-DA9C-4DF0-9A15-8310A9AF86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20" y="2500748"/>
            <a:ext cx="5552762" cy="22704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61F006-538D-4326-BADB-C0CCA99BA823}"/>
              </a:ext>
            </a:extLst>
          </p:cNvPr>
          <p:cNvSpPr/>
          <p:nvPr/>
        </p:nvSpPr>
        <p:spPr>
          <a:xfrm>
            <a:off x="7663160" y="2365377"/>
            <a:ext cx="3385354" cy="23965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25E0D4-F6E9-48CC-921B-A1487A541628}"/>
              </a:ext>
            </a:extLst>
          </p:cNvPr>
          <p:cNvSpPr/>
          <p:nvPr/>
        </p:nvSpPr>
        <p:spPr>
          <a:xfrm>
            <a:off x="7839378" y="3486430"/>
            <a:ext cx="1863745" cy="693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Compatible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C1045F-255B-4268-9DBE-9B14C9C420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142" y="3063956"/>
            <a:ext cx="915809" cy="28038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46A1E5-2FCA-4131-A7B1-FAE82B34D023}"/>
              </a:ext>
            </a:extLst>
          </p:cNvPr>
          <p:cNvCxnSpPr/>
          <p:nvPr/>
        </p:nvCxnSpPr>
        <p:spPr>
          <a:xfrm>
            <a:off x="8596524" y="2941223"/>
            <a:ext cx="1904515" cy="949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8A960D4-4F2B-4250-BE7D-AC567414D54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3" y="3124085"/>
            <a:ext cx="5840761" cy="5836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0137F5-A6D2-4AA8-825F-0594407E5B2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20" y="3966930"/>
            <a:ext cx="3951238" cy="5668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F6BEB35-4E6D-41A2-8171-7DA2DE70C40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11" y="4761930"/>
            <a:ext cx="3731809" cy="3154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18DC125-4C33-4F63-8FBD-5AF7244B953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47" y="5474083"/>
            <a:ext cx="9476569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0952-C8D6-4BAD-9CB7-CFD8C126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Incompatibility in Observables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6D3531-7262-4392-839C-E31AB0E08A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74" y="1732137"/>
            <a:ext cx="8211811" cy="557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FBBF0-DE13-4F3F-8701-922B14B065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84" y="3406570"/>
            <a:ext cx="6700195" cy="556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31D0A-0F3C-4D63-82E1-2E6EEC57F6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75" y="2639515"/>
            <a:ext cx="8426662" cy="54704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C870F29-81BD-4BF0-BDCD-0FFDA39AEBE9}"/>
              </a:ext>
            </a:extLst>
          </p:cNvPr>
          <p:cNvGrpSpPr/>
          <p:nvPr/>
        </p:nvGrpSpPr>
        <p:grpSpPr>
          <a:xfrm>
            <a:off x="3639832" y="5099733"/>
            <a:ext cx="685800" cy="685800"/>
            <a:chOff x="3425512" y="2112753"/>
            <a:chExt cx="685800" cy="6858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EAF0B1-1879-48A6-99F7-3C34EB7E3053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463D6DD-D35F-4ADD-9EFD-4B6F3C08D10A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Chord 23">
                <a:extLst>
                  <a:ext uri="{FF2B5EF4-FFF2-40B4-BE49-F238E27FC236}">
                    <a16:creationId xmlns:a16="http://schemas.microsoft.com/office/drawing/2014/main" id="{482E0EFC-334A-4A2D-81FB-107153E54389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14 1 2">
              <a:extLst>
                <a:ext uri="{FF2B5EF4-FFF2-40B4-BE49-F238E27FC236}">
                  <a16:creationId xmlns:a16="http://schemas.microsoft.com/office/drawing/2014/main" id="{DA2A8C2C-80AE-4504-92B2-DD523E03B11A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C282C343-D791-4ADF-9EB4-3D507B7736B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88" y="5387208"/>
            <a:ext cx="158476" cy="2159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05A1559-3A65-4F60-A882-BE68D124100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05" y="4823161"/>
            <a:ext cx="134095" cy="184381"/>
          </a:xfrm>
          <a:prstGeom prst="rect">
            <a:avLst/>
          </a:prstGeom>
        </p:spPr>
      </p:pic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A0FB7589-0254-4D60-8F70-AC8ABD6B8983}"/>
              </a:ext>
            </a:extLst>
          </p:cNvPr>
          <p:cNvCxnSpPr>
            <a:cxnSpLocks/>
          </p:cNvCxnSpPr>
          <p:nvPr/>
        </p:nvCxnSpPr>
        <p:spPr>
          <a:xfrm flipV="1">
            <a:off x="4989329" y="4725461"/>
            <a:ext cx="1893125" cy="682890"/>
          </a:xfrm>
          <a:prstGeom prst="bentConnector3">
            <a:avLst>
              <a:gd name="adj1" fmla="val -132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E4AA538F-308F-4F3C-9FFD-D724F81EE7BE}"/>
              </a:ext>
            </a:extLst>
          </p:cNvPr>
          <p:cNvCxnSpPr>
            <a:cxnSpLocks/>
          </p:cNvCxnSpPr>
          <p:nvPr/>
        </p:nvCxnSpPr>
        <p:spPr>
          <a:xfrm flipV="1">
            <a:off x="4962439" y="4690405"/>
            <a:ext cx="1920240" cy="700881"/>
          </a:xfrm>
          <a:prstGeom prst="bentConnector3">
            <a:avLst>
              <a:gd name="adj1" fmla="val -429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029E0DF-0ED4-4228-8058-E60DBE21F8D5}"/>
              </a:ext>
            </a:extLst>
          </p:cNvPr>
          <p:cNvCxnSpPr/>
          <p:nvPr/>
        </p:nvCxnSpPr>
        <p:spPr>
          <a:xfrm>
            <a:off x="4325632" y="5444462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ABA0348B-850E-45F7-94FD-099F5A010E8F}"/>
              </a:ext>
            </a:extLst>
          </p:cNvPr>
          <p:cNvSpPr/>
          <p:nvPr/>
        </p:nvSpPr>
        <p:spPr>
          <a:xfrm>
            <a:off x="4913556" y="5365281"/>
            <a:ext cx="91440" cy="914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324EA362-AB4B-4B6A-BBF7-1717B159AFE2}"/>
              </a:ext>
            </a:extLst>
          </p:cNvPr>
          <p:cNvCxnSpPr>
            <a:cxnSpLocks/>
          </p:cNvCxnSpPr>
          <p:nvPr/>
        </p:nvCxnSpPr>
        <p:spPr>
          <a:xfrm>
            <a:off x="4985776" y="5456721"/>
            <a:ext cx="1889993" cy="705540"/>
          </a:xfrm>
          <a:prstGeom prst="bentConnector3">
            <a:avLst>
              <a:gd name="adj1" fmla="val 76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0AB3C3B-472E-492E-8091-3C123E9677A8}"/>
              </a:ext>
            </a:extLst>
          </p:cNvPr>
          <p:cNvCxnSpPr>
            <a:cxnSpLocks/>
          </p:cNvCxnSpPr>
          <p:nvPr/>
        </p:nvCxnSpPr>
        <p:spPr>
          <a:xfrm>
            <a:off x="4955529" y="5448053"/>
            <a:ext cx="1920240" cy="741792"/>
          </a:xfrm>
          <a:prstGeom prst="bentConnector3">
            <a:avLst>
              <a:gd name="adj1" fmla="val -142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D28D19F9-E62E-414A-8095-B0ABBC28D1E1}"/>
              </a:ext>
            </a:extLst>
          </p:cNvPr>
          <p:cNvSpPr/>
          <p:nvPr/>
        </p:nvSpPr>
        <p:spPr>
          <a:xfrm>
            <a:off x="5488250" y="4412687"/>
            <a:ext cx="1125806" cy="556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DB5901-7C95-4EB8-A9C5-07BD57328C3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09" y="4588521"/>
            <a:ext cx="827429" cy="254476"/>
          </a:xfrm>
          <a:prstGeom prst="rect">
            <a:avLst/>
          </a:prstGeom>
        </p:spPr>
      </p:pic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472EF0C2-2333-41C5-B99B-9250404BF3B1}"/>
              </a:ext>
            </a:extLst>
          </p:cNvPr>
          <p:cNvSpPr/>
          <p:nvPr/>
        </p:nvSpPr>
        <p:spPr>
          <a:xfrm>
            <a:off x="5488250" y="5868995"/>
            <a:ext cx="1125806" cy="556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4EAD83-3289-444A-BA34-58CD3E80D15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11" y="6044829"/>
            <a:ext cx="777143" cy="254476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E34B57C-2891-481B-9B11-6C3B7E0AC49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947068" y="5442633"/>
            <a:ext cx="69276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Picture 97">
            <a:extLst>
              <a:ext uri="{FF2B5EF4-FFF2-40B4-BE49-F238E27FC236}">
                <a16:creationId xmlns:a16="http://schemas.microsoft.com/office/drawing/2014/main" id="{A8E68AA8-8E44-42CA-AA14-17B00324277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29" y="5877724"/>
            <a:ext cx="115810" cy="17828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65DF612-CD08-4656-9FC0-1F65886CCD0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49" y="5199277"/>
            <a:ext cx="115810" cy="178286"/>
          </a:xfrm>
          <a:prstGeom prst="rect">
            <a:avLst/>
          </a:prstGeom>
          <a:ln w="12700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A11349-27D5-4BDA-96B9-0AC37BA60FD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90" y="4615101"/>
            <a:ext cx="117334" cy="114286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A14A8D8-A728-4738-9A30-C5731B96595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89" y="6077204"/>
            <a:ext cx="198096" cy="2148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C31ECB-C6B9-4935-9239-DD2C53A5542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56" y="5217599"/>
            <a:ext cx="3993905" cy="54704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080DCD-E2F3-4F9A-8C2E-9109B6D1E591}"/>
              </a:ext>
            </a:extLst>
          </p:cNvPr>
          <p:cNvCxnSpPr/>
          <p:nvPr/>
        </p:nvCxnSpPr>
        <p:spPr>
          <a:xfrm>
            <a:off x="4321889" y="5411001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18CB14-7162-4A3A-9054-02483FFE982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37" y="3198607"/>
            <a:ext cx="2329599" cy="6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8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4" grpId="0" animBg="1"/>
      <p:bldP spid="8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D93788-D0C2-4E24-B0B9-1C9D0B98DAA3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SqNG</a:t>
            </a:r>
            <a:r>
              <a:rPr lang="en-US" dirty="0"/>
              <a:t> and POVM Partial Ordering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2DE2D9-6A6B-40F1-AFBB-E8652100FF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31" y="1492657"/>
            <a:ext cx="9103237" cy="230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4B6C55-9D0B-443F-B35A-26EB29B7C8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31" y="2123304"/>
            <a:ext cx="3251810" cy="254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9B4D76-650E-4D9E-A695-5290CBC67D2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9" y="2703077"/>
            <a:ext cx="6768761" cy="3078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4BB856-F894-456D-9E85-257CF328E8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8" y="4914636"/>
            <a:ext cx="1188571" cy="17676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5526B5-1754-4DA8-8609-8C695B682CC1}"/>
              </a:ext>
            </a:extLst>
          </p:cNvPr>
          <p:cNvSpPr/>
          <p:nvPr/>
        </p:nvSpPr>
        <p:spPr>
          <a:xfrm>
            <a:off x="614872" y="4690666"/>
            <a:ext cx="10787529" cy="20410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0BDCE55-4620-43FC-8039-427DF7CE597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9" y="5241702"/>
            <a:ext cx="7753144" cy="3748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387AD2-95D2-4C2D-8A17-BFA053F9BBB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04" y="5828547"/>
            <a:ext cx="5996192" cy="6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5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D93788-D0C2-4E24-B0B9-1C9D0B98DAA3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SqNG</a:t>
            </a:r>
            <a:r>
              <a:rPr lang="en-US" dirty="0"/>
              <a:t> and POVM Partial Ordering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9B94205-A036-47BB-A08A-1B27CEDAC541}"/>
              </a:ext>
            </a:extLst>
          </p:cNvPr>
          <p:cNvGrpSpPr/>
          <p:nvPr/>
        </p:nvGrpSpPr>
        <p:grpSpPr>
          <a:xfrm>
            <a:off x="957637" y="1438022"/>
            <a:ext cx="4433689" cy="1918458"/>
            <a:chOff x="1204279" y="1584981"/>
            <a:chExt cx="3744781" cy="155716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900FA2B-ACBE-43DC-BB87-01FAEDEBA2C1}"/>
                </a:ext>
              </a:extLst>
            </p:cNvPr>
            <p:cNvCxnSpPr>
              <a:cxnSpLocks/>
            </p:cNvCxnSpPr>
            <p:nvPr/>
          </p:nvCxnSpPr>
          <p:spPr>
            <a:xfrm>
              <a:off x="1455415" y="2809162"/>
              <a:ext cx="148423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978218F-2BCE-45F9-84AE-F6EC59A5EBB8}"/>
                </a:ext>
              </a:extLst>
            </p:cNvPr>
            <p:cNvGrpSpPr/>
            <p:nvPr/>
          </p:nvGrpSpPr>
          <p:grpSpPr>
            <a:xfrm>
              <a:off x="2940458" y="2554577"/>
              <a:ext cx="417125" cy="410729"/>
              <a:chOff x="3425512" y="2112753"/>
              <a:chExt cx="685800" cy="68580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CB0B2AB-F957-4BFD-8C40-EDA6CB303B19}"/>
                  </a:ext>
                </a:extLst>
              </p:cNvPr>
              <p:cNvGrpSpPr/>
              <p:nvPr/>
            </p:nvGrpSpPr>
            <p:grpSpPr>
              <a:xfrm>
                <a:off x="3565385" y="2265155"/>
                <a:ext cx="434896" cy="483097"/>
                <a:chOff x="4824632" y="2067087"/>
                <a:chExt cx="434896" cy="483097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0FBC7C0F-C649-48ED-B848-DA233EED92A2}"/>
                    </a:ext>
                  </a:extLst>
                </p:cNvPr>
                <p:cNvCxnSpPr/>
                <p:nvPr/>
              </p:nvCxnSpPr>
              <p:spPr>
                <a:xfrm flipH="1" flipV="1">
                  <a:off x="4837160" y="2067087"/>
                  <a:ext cx="228599" cy="381000"/>
                </a:xfrm>
                <a:prstGeom prst="line">
                  <a:avLst/>
                </a:prstGeom>
                <a:ln w="22225">
                  <a:headEnd type="oval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Chord 63">
                  <a:extLst>
                    <a:ext uri="{FF2B5EF4-FFF2-40B4-BE49-F238E27FC236}">
                      <a16:creationId xmlns:a16="http://schemas.microsoft.com/office/drawing/2014/main" id="{C0714775-9316-4B94-B286-020B1ABEF54B}"/>
                    </a:ext>
                  </a:extLst>
                </p:cNvPr>
                <p:cNvSpPr/>
                <p:nvPr/>
              </p:nvSpPr>
              <p:spPr>
                <a:xfrm rot="6778211">
                  <a:off x="4834741" y="2125397"/>
                  <a:ext cx="414678" cy="434896"/>
                </a:xfrm>
                <a:prstGeom prst="chord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Rounded Rectangle 14 1 2 1 1 1">
                <a:extLst>
                  <a:ext uri="{FF2B5EF4-FFF2-40B4-BE49-F238E27FC236}">
                    <a16:creationId xmlns:a16="http://schemas.microsoft.com/office/drawing/2014/main" id="{2AE801BE-2931-46B2-88CF-A4A8B262E806}"/>
                  </a:ext>
                </a:extLst>
              </p:cNvPr>
              <p:cNvSpPr/>
              <p:nvPr/>
            </p:nvSpPr>
            <p:spPr>
              <a:xfrm>
                <a:off x="3425512" y="2112753"/>
                <a:ext cx="685800" cy="685800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5703AEF-34B8-4B76-AD0D-FD494B46B598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435" y="1584981"/>
              <a:ext cx="678095" cy="28038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30AB68C-48AD-434B-8900-1A65ED6D2A4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655" y="2579394"/>
              <a:ext cx="70439" cy="106776"/>
            </a:xfrm>
            <a:prstGeom prst="rect">
              <a:avLst/>
            </a:prstGeom>
            <a:ln w="12700"/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3BB583C-5512-43C6-ACA7-D376C3B42942}"/>
                </a:ext>
              </a:extLst>
            </p:cNvPr>
            <p:cNvSpPr/>
            <p:nvPr/>
          </p:nvSpPr>
          <p:spPr>
            <a:xfrm>
              <a:off x="1997818" y="1943286"/>
              <a:ext cx="2492913" cy="1198860"/>
            </a:xfrm>
            <a:prstGeom prst="rect">
              <a:avLst/>
            </a:prstGeom>
            <a:noFill/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3C29686-3767-4659-8434-8BECB1CC91C2}"/>
                </a:ext>
              </a:extLst>
            </p:cNvPr>
            <p:cNvSpPr/>
            <p:nvPr/>
          </p:nvSpPr>
          <p:spPr>
            <a:xfrm>
              <a:off x="3718424" y="2101646"/>
              <a:ext cx="639466" cy="8275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4C92258-E5B2-4E66-8865-1EB4637B8B72}"/>
                </a:ext>
              </a:extLst>
            </p:cNvPr>
            <p:cNvCxnSpPr/>
            <p:nvPr/>
          </p:nvCxnSpPr>
          <p:spPr>
            <a:xfrm flipH="1" flipV="1">
              <a:off x="3360830" y="2750468"/>
              <a:ext cx="3575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BD0879-2D17-409C-8856-9D75E3D4AA5E}"/>
                </a:ext>
              </a:extLst>
            </p:cNvPr>
            <p:cNvCxnSpPr/>
            <p:nvPr/>
          </p:nvCxnSpPr>
          <p:spPr>
            <a:xfrm flipH="1" flipV="1">
              <a:off x="3360830" y="2718825"/>
              <a:ext cx="3575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714E1C6-B0C3-4C59-BE45-D2AF63E382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2117" y="2206588"/>
              <a:ext cx="206891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C75B605-7D4C-4782-9975-C612EBBF9F3B}"/>
                </a:ext>
              </a:extLst>
            </p:cNvPr>
            <p:cNvGrpSpPr/>
            <p:nvPr/>
          </p:nvGrpSpPr>
          <p:grpSpPr>
            <a:xfrm flipH="1">
              <a:off x="2453393" y="2208772"/>
              <a:ext cx="493783" cy="458950"/>
              <a:chOff x="8576011" y="4166867"/>
              <a:chExt cx="493783" cy="458950"/>
            </a:xfrm>
          </p:grpSpPr>
          <p:cxnSp>
            <p:nvCxnSpPr>
              <p:cNvPr id="73" name="Connector: Elbow 72">
                <a:extLst>
                  <a:ext uri="{FF2B5EF4-FFF2-40B4-BE49-F238E27FC236}">
                    <a16:creationId xmlns:a16="http://schemas.microsoft.com/office/drawing/2014/main" id="{E9B561A5-6F81-43DE-939D-5FECA0AE93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83534" y="4195563"/>
                <a:ext cx="444933" cy="408986"/>
              </a:xfrm>
              <a:prstGeom prst="bentConnector3">
                <a:avLst>
                  <a:gd name="adj1" fmla="val -132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or: Elbow 73">
                <a:extLst>
                  <a:ext uri="{FF2B5EF4-FFF2-40B4-BE49-F238E27FC236}">
                    <a16:creationId xmlns:a16="http://schemas.microsoft.com/office/drawing/2014/main" id="{F4722758-5F46-4EC6-AEF6-5DF420619A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76011" y="4206056"/>
                <a:ext cx="472742" cy="419761"/>
              </a:xfrm>
              <a:prstGeom prst="bentConnector3">
                <a:avLst>
                  <a:gd name="adj1" fmla="val -429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53DBB0B-EDC3-42DD-9890-51CF58F98F15}"/>
                  </a:ext>
                </a:extLst>
              </p:cNvPr>
              <p:cNvSpPr/>
              <p:nvPr/>
            </p:nvSpPr>
            <p:spPr>
              <a:xfrm flipH="1" flipV="1">
                <a:off x="9014177" y="4166867"/>
                <a:ext cx="55617" cy="5476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1E6F924-827A-4791-9ECF-E002E8ED3A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2117" y="2240917"/>
              <a:ext cx="207119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8F2D6A5-DD28-42F8-9F75-E73BB13D68EA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910" y="2463890"/>
              <a:ext cx="544914" cy="15268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BC2160-8BBC-4717-A682-9CAB72B9CBF6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279" y="2754422"/>
              <a:ext cx="121905" cy="166095"/>
            </a:xfrm>
            <a:prstGeom prst="rect">
              <a:avLst/>
            </a:prstGeom>
          </p:spPr>
        </p:pic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A28746D-F23A-4D2A-9A98-739F850772AF}"/>
                </a:ext>
              </a:extLst>
            </p:cNvPr>
            <p:cNvCxnSpPr/>
            <p:nvPr/>
          </p:nvCxnSpPr>
          <p:spPr>
            <a:xfrm flipH="1" flipV="1">
              <a:off x="4352765" y="2573360"/>
              <a:ext cx="3575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4EEF808-9C20-480D-881C-0058D4DF6B40}"/>
                </a:ext>
              </a:extLst>
            </p:cNvPr>
            <p:cNvCxnSpPr/>
            <p:nvPr/>
          </p:nvCxnSpPr>
          <p:spPr>
            <a:xfrm flipH="1" flipV="1">
              <a:off x="4352765" y="2541717"/>
              <a:ext cx="3575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3E6C2AF-AED4-403E-B985-50C537F70895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284" y="2157869"/>
              <a:ext cx="128000" cy="114286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830CF4B1-7DB3-4837-801F-2DEE864DF040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727" y="2463546"/>
              <a:ext cx="117333" cy="114286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EB70E5B-42B3-47D9-97D7-E377F3366786}"/>
              </a:ext>
            </a:extLst>
          </p:cNvPr>
          <p:cNvGrpSpPr/>
          <p:nvPr/>
        </p:nvGrpSpPr>
        <p:grpSpPr>
          <a:xfrm>
            <a:off x="6641393" y="1381071"/>
            <a:ext cx="4385189" cy="1924376"/>
            <a:chOff x="6554033" y="1382268"/>
            <a:chExt cx="3744781" cy="1583769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D92973D-6690-443D-98DB-11D3DCE8DC10}"/>
                </a:ext>
              </a:extLst>
            </p:cNvPr>
            <p:cNvCxnSpPr>
              <a:cxnSpLocks/>
            </p:cNvCxnSpPr>
            <p:nvPr/>
          </p:nvCxnSpPr>
          <p:spPr>
            <a:xfrm>
              <a:off x="6805169" y="2633053"/>
              <a:ext cx="148423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F7AFD73-51F7-4F01-871F-B24E8E9E7D93}"/>
                </a:ext>
              </a:extLst>
            </p:cNvPr>
            <p:cNvGrpSpPr/>
            <p:nvPr/>
          </p:nvGrpSpPr>
          <p:grpSpPr>
            <a:xfrm>
              <a:off x="8290212" y="2378468"/>
              <a:ext cx="417125" cy="410729"/>
              <a:chOff x="3425512" y="2112753"/>
              <a:chExt cx="685800" cy="685800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A65C200F-D03E-4341-8277-02C11E197B8F}"/>
                  </a:ext>
                </a:extLst>
              </p:cNvPr>
              <p:cNvGrpSpPr/>
              <p:nvPr/>
            </p:nvGrpSpPr>
            <p:grpSpPr>
              <a:xfrm>
                <a:off x="3565385" y="2265155"/>
                <a:ext cx="434896" cy="483097"/>
                <a:chOff x="4824632" y="2067087"/>
                <a:chExt cx="434896" cy="483097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B21771AB-B6F9-403F-9AD3-C4237F220DA3}"/>
                    </a:ext>
                  </a:extLst>
                </p:cNvPr>
                <p:cNvCxnSpPr/>
                <p:nvPr/>
              </p:nvCxnSpPr>
              <p:spPr>
                <a:xfrm flipH="1" flipV="1">
                  <a:off x="4837160" y="2067087"/>
                  <a:ext cx="228599" cy="381000"/>
                </a:xfrm>
                <a:prstGeom prst="line">
                  <a:avLst/>
                </a:prstGeom>
                <a:ln w="22225">
                  <a:headEnd type="oval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6" name="Chord 95">
                  <a:extLst>
                    <a:ext uri="{FF2B5EF4-FFF2-40B4-BE49-F238E27FC236}">
                      <a16:creationId xmlns:a16="http://schemas.microsoft.com/office/drawing/2014/main" id="{4C8B2EA5-8737-442F-9089-7D2D1E0DBD22}"/>
                    </a:ext>
                  </a:extLst>
                </p:cNvPr>
                <p:cNvSpPr/>
                <p:nvPr/>
              </p:nvSpPr>
              <p:spPr>
                <a:xfrm rot="6778211">
                  <a:off x="4834741" y="2125397"/>
                  <a:ext cx="414678" cy="434896"/>
                </a:xfrm>
                <a:prstGeom prst="chord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Rounded Rectangle 14 1 2 1 1 2">
                <a:extLst>
                  <a:ext uri="{FF2B5EF4-FFF2-40B4-BE49-F238E27FC236}">
                    <a16:creationId xmlns:a16="http://schemas.microsoft.com/office/drawing/2014/main" id="{4F56E5E6-301B-40D8-A427-D0C28BAC72BE}"/>
                  </a:ext>
                </a:extLst>
              </p:cNvPr>
              <p:cNvSpPr/>
              <p:nvPr/>
            </p:nvSpPr>
            <p:spPr>
              <a:xfrm>
                <a:off x="3425512" y="2112753"/>
                <a:ext cx="685800" cy="685800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295B141B-3525-49A9-B701-B0E39F5FA61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409" y="2403285"/>
              <a:ext cx="70439" cy="106776"/>
            </a:xfrm>
            <a:prstGeom prst="rect">
              <a:avLst/>
            </a:prstGeom>
            <a:ln w="12700"/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80FFF29-FA21-4987-BCB0-CB327615AF7C}"/>
                </a:ext>
              </a:extLst>
            </p:cNvPr>
            <p:cNvSpPr/>
            <p:nvPr/>
          </p:nvSpPr>
          <p:spPr>
            <a:xfrm>
              <a:off x="7347572" y="1767177"/>
              <a:ext cx="2492913" cy="1198860"/>
            </a:xfrm>
            <a:prstGeom prst="rect">
              <a:avLst/>
            </a:prstGeom>
            <a:noFill/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505F299E-76AF-4854-B08F-E541F36B9C00}"/>
                </a:ext>
              </a:extLst>
            </p:cNvPr>
            <p:cNvSpPr/>
            <p:nvPr/>
          </p:nvSpPr>
          <p:spPr>
            <a:xfrm>
              <a:off x="9068178" y="1925537"/>
              <a:ext cx="639466" cy="8275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D525817-DA65-4477-B71A-9118C9482D9A}"/>
                </a:ext>
              </a:extLst>
            </p:cNvPr>
            <p:cNvCxnSpPr/>
            <p:nvPr/>
          </p:nvCxnSpPr>
          <p:spPr>
            <a:xfrm flipH="1" flipV="1">
              <a:off x="8710584" y="2574359"/>
              <a:ext cx="3575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978CA98-C129-4D19-ABD9-7FAA3A4BF2C9}"/>
                </a:ext>
              </a:extLst>
            </p:cNvPr>
            <p:cNvCxnSpPr/>
            <p:nvPr/>
          </p:nvCxnSpPr>
          <p:spPr>
            <a:xfrm flipH="1" flipV="1">
              <a:off x="8710584" y="2542716"/>
              <a:ext cx="3575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EF97324-01A9-4A2C-9470-75F1520CEC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1871" y="2030479"/>
              <a:ext cx="206891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7220E24-E634-43E3-A88D-293A77663A19}"/>
                </a:ext>
              </a:extLst>
            </p:cNvPr>
            <p:cNvGrpSpPr/>
            <p:nvPr/>
          </p:nvGrpSpPr>
          <p:grpSpPr>
            <a:xfrm flipH="1">
              <a:off x="7803147" y="2032663"/>
              <a:ext cx="493783" cy="458950"/>
              <a:chOff x="8576011" y="4166867"/>
              <a:chExt cx="493783" cy="458950"/>
            </a:xfrm>
          </p:grpSpPr>
          <p:cxnSp>
            <p:nvCxnSpPr>
              <p:cNvPr id="104" name="Connector: Elbow 103">
                <a:extLst>
                  <a:ext uri="{FF2B5EF4-FFF2-40B4-BE49-F238E27FC236}">
                    <a16:creationId xmlns:a16="http://schemas.microsoft.com/office/drawing/2014/main" id="{B35B1CA6-78F2-4383-AD69-0C09A9FE0B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83534" y="4195563"/>
                <a:ext cx="444933" cy="408986"/>
              </a:xfrm>
              <a:prstGeom prst="bentConnector3">
                <a:avLst>
                  <a:gd name="adj1" fmla="val -132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Connector: Elbow 104">
                <a:extLst>
                  <a:ext uri="{FF2B5EF4-FFF2-40B4-BE49-F238E27FC236}">
                    <a16:creationId xmlns:a16="http://schemas.microsoft.com/office/drawing/2014/main" id="{5F14140A-EA32-4396-AB48-CEAE7A09C1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76011" y="4206056"/>
                <a:ext cx="472742" cy="419761"/>
              </a:xfrm>
              <a:prstGeom prst="bentConnector3">
                <a:avLst>
                  <a:gd name="adj1" fmla="val -429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84E2171-ED2B-42E0-A326-7F757A94E4EA}"/>
                  </a:ext>
                </a:extLst>
              </p:cNvPr>
              <p:cNvSpPr/>
              <p:nvPr/>
            </p:nvSpPr>
            <p:spPr>
              <a:xfrm flipH="1" flipV="1">
                <a:off x="9014177" y="4166867"/>
                <a:ext cx="55617" cy="5476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24F686C-F46F-40A6-BA1A-C252149C19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1871" y="2064808"/>
              <a:ext cx="207119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1468B5C3-C07C-4433-95EC-B7EBECFFC021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664" y="2287781"/>
              <a:ext cx="531200" cy="152686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E033F9A8-98B5-450E-A64F-14CCDCF47BBA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33" y="2578313"/>
              <a:ext cx="121905" cy="166095"/>
            </a:xfrm>
            <a:prstGeom prst="rect">
              <a:avLst/>
            </a:prstGeom>
          </p:spPr>
        </p:pic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7E3D569-135C-44A8-A097-A2E35AF65C50}"/>
                </a:ext>
              </a:extLst>
            </p:cNvPr>
            <p:cNvCxnSpPr/>
            <p:nvPr/>
          </p:nvCxnSpPr>
          <p:spPr>
            <a:xfrm flipH="1" flipV="1">
              <a:off x="9702519" y="2397251"/>
              <a:ext cx="3575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41345F5-1F15-4126-9A63-9B1214813F12}"/>
                </a:ext>
              </a:extLst>
            </p:cNvPr>
            <p:cNvCxnSpPr/>
            <p:nvPr/>
          </p:nvCxnSpPr>
          <p:spPr>
            <a:xfrm flipH="1" flipV="1">
              <a:off x="9702519" y="2365608"/>
              <a:ext cx="3575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89349471-A217-4BC9-B986-E00B3411EAAD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038" y="1981760"/>
              <a:ext cx="128000" cy="114286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F4EE09A6-FEE0-49FD-B897-2551F510399C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1481" y="2287437"/>
              <a:ext cx="117333" cy="114286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C2D6FF35-4867-4BB0-9E97-1B9BFE1681C1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3753" y="1382268"/>
              <a:ext cx="702476" cy="280381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857D2EE-C913-4839-9902-12991293C2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8" y="4821449"/>
            <a:ext cx="1188571" cy="176762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6FE1C70-8634-4DFA-BD13-92FA3C37DF91}"/>
              </a:ext>
            </a:extLst>
          </p:cNvPr>
          <p:cNvSpPr/>
          <p:nvPr/>
        </p:nvSpPr>
        <p:spPr>
          <a:xfrm>
            <a:off x="614872" y="4597479"/>
            <a:ext cx="10787529" cy="20410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81A76FD-5D48-406D-A559-A43F2917ADC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9" y="5148515"/>
            <a:ext cx="7753144" cy="45257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66CEAC3-C0C2-414C-994D-D352DB3202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04" y="5735360"/>
            <a:ext cx="6342097" cy="7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18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D93788-D0C2-4E24-B0B9-1C9D0B98DAA3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SqNG</a:t>
            </a:r>
            <a:r>
              <a:rPr lang="en-US" dirty="0"/>
              <a:t> and POVM Partial Ordering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4BB856-F894-456D-9E85-257CF328E8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8" y="4821449"/>
            <a:ext cx="1188571" cy="17676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5526B5-1754-4DA8-8609-8C695B682CC1}"/>
              </a:ext>
            </a:extLst>
          </p:cNvPr>
          <p:cNvSpPr/>
          <p:nvPr/>
        </p:nvSpPr>
        <p:spPr>
          <a:xfrm>
            <a:off x="614872" y="4597479"/>
            <a:ext cx="10787529" cy="20410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D96A87B7-C82E-4626-AEFF-C3DAFBAB05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9" y="5148515"/>
            <a:ext cx="7753144" cy="45257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54C65755-BEB4-40CA-8143-17E5D2398A8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04" y="5735360"/>
            <a:ext cx="6342097" cy="757335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9B94205-A036-47BB-A08A-1B27CEDAC541}"/>
              </a:ext>
            </a:extLst>
          </p:cNvPr>
          <p:cNvGrpSpPr/>
          <p:nvPr/>
        </p:nvGrpSpPr>
        <p:grpSpPr>
          <a:xfrm>
            <a:off x="957637" y="1438022"/>
            <a:ext cx="4433689" cy="1918458"/>
            <a:chOff x="1204279" y="1584981"/>
            <a:chExt cx="3744781" cy="155716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900FA2B-ACBE-43DC-BB87-01FAEDEBA2C1}"/>
                </a:ext>
              </a:extLst>
            </p:cNvPr>
            <p:cNvCxnSpPr>
              <a:cxnSpLocks/>
            </p:cNvCxnSpPr>
            <p:nvPr/>
          </p:nvCxnSpPr>
          <p:spPr>
            <a:xfrm>
              <a:off x="1455415" y="2809162"/>
              <a:ext cx="148423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978218F-2BCE-45F9-84AE-F6EC59A5EBB8}"/>
                </a:ext>
              </a:extLst>
            </p:cNvPr>
            <p:cNvGrpSpPr/>
            <p:nvPr/>
          </p:nvGrpSpPr>
          <p:grpSpPr>
            <a:xfrm>
              <a:off x="2940458" y="2554577"/>
              <a:ext cx="417125" cy="410729"/>
              <a:chOff x="3425512" y="2112753"/>
              <a:chExt cx="685800" cy="68580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CB0B2AB-F957-4BFD-8C40-EDA6CB303B19}"/>
                  </a:ext>
                </a:extLst>
              </p:cNvPr>
              <p:cNvGrpSpPr/>
              <p:nvPr/>
            </p:nvGrpSpPr>
            <p:grpSpPr>
              <a:xfrm>
                <a:off x="3565385" y="2265155"/>
                <a:ext cx="434896" cy="483097"/>
                <a:chOff x="4824632" y="2067087"/>
                <a:chExt cx="434896" cy="483097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0FBC7C0F-C649-48ED-B848-DA233EED92A2}"/>
                    </a:ext>
                  </a:extLst>
                </p:cNvPr>
                <p:cNvCxnSpPr/>
                <p:nvPr/>
              </p:nvCxnSpPr>
              <p:spPr>
                <a:xfrm flipH="1" flipV="1">
                  <a:off x="4837160" y="2067087"/>
                  <a:ext cx="228599" cy="381000"/>
                </a:xfrm>
                <a:prstGeom prst="line">
                  <a:avLst/>
                </a:prstGeom>
                <a:ln w="22225">
                  <a:headEnd type="oval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Chord 63">
                  <a:extLst>
                    <a:ext uri="{FF2B5EF4-FFF2-40B4-BE49-F238E27FC236}">
                      <a16:creationId xmlns:a16="http://schemas.microsoft.com/office/drawing/2014/main" id="{C0714775-9316-4B94-B286-020B1ABEF54B}"/>
                    </a:ext>
                  </a:extLst>
                </p:cNvPr>
                <p:cNvSpPr/>
                <p:nvPr/>
              </p:nvSpPr>
              <p:spPr>
                <a:xfrm rot="6778211">
                  <a:off x="4834741" y="2125397"/>
                  <a:ext cx="414678" cy="434896"/>
                </a:xfrm>
                <a:prstGeom prst="chord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Rounded Rectangle 14 1 2 1 1 1">
                <a:extLst>
                  <a:ext uri="{FF2B5EF4-FFF2-40B4-BE49-F238E27FC236}">
                    <a16:creationId xmlns:a16="http://schemas.microsoft.com/office/drawing/2014/main" id="{2AE801BE-2931-46B2-88CF-A4A8B262E806}"/>
                  </a:ext>
                </a:extLst>
              </p:cNvPr>
              <p:cNvSpPr/>
              <p:nvPr/>
            </p:nvSpPr>
            <p:spPr>
              <a:xfrm>
                <a:off x="3425512" y="2112753"/>
                <a:ext cx="685800" cy="685800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5703AEF-34B8-4B76-AD0D-FD494B46B598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435" y="1584981"/>
              <a:ext cx="678095" cy="28038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30AB68C-48AD-434B-8900-1A65ED6D2A48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655" y="2579394"/>
              <a:ext cx="70439" cy="106776"/>
            </a:xfrm>
            <a:prstGeom prst="rect">
              <a:avLst/>
            </a:prstGeom>
            <a:ln w="12700"/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3BB583C-5512-43C6-ACA7-D376C3B42942}"/>
                </a:ext>
              </a:extLst>
            </p:cNvPr>
            <p:cNvSpPr/>
            <p:nvPr/>
          </p:nvSpPr>
          <p:spPr>
            <a:xfrm>
              <a:off x="1997818" y="1943286"/>
              <a:ext cx="2492913" cy="1198860"/>
            </a:xfrm>
            <a:prstGeom prst="rect">
              <a:avLst/>
            </a:prstGeom>
            <a:noFill/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3C29686-3767-4659-8434-8BECB1CC91C2}"/>
                </a:ext>
              </a:extLst>
            </p:cNvPr>
            <p:cNvSpPr/>
            <p:nvPr/>
          </p:nvSpPr>
          <p:spPr>
            <a:xfrm>
              <a:off x="3718424" y="2101646"/>
              <a:ext cx="639466" cy="8275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4C92258-E5B2-4E66-8865-1EB4637B8B72}"/>
                </a:ext>
              </a:extLst>
            </p:cNvPr>
            <p:cNvCxnSpPr/>
            <p:nvPr/>
          </p:nvCxnSpPr>
          <p:spPr>
            <a:xfrm flipH="1" flipV="1">
              <a:off x="3360830" y="2750468"/>
              <a:ext cx="3575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BD0879-2D17-409C-8856-9D75E3D4AA5E}"/>
                </a:ext>
              </a:extLst>
            </p:cNvPr>
            <p:cNvCxnSpPr/>
            <p:nvPr/>
          </p:nvCxnSpPr>
          <p:spPr>
            <a:xfrm flipH="1" flipV="1">
              <a:off x="3360830" y="2718825"/>
              <a:ext cx="3575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714E1C6-B0C3-4C59-BE45-D2AF63E382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2117" y="2206588"/>
              <a:ext cx="206891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C75B605-7D4C-4782-9975-C612EBBF9F3B}"/>
                </a:ext>
              </a:extLst>
            </p:cNvPr>
            <p:cNvGrpSpPr/>
            <p:nvPr/>
          </p:nvGrpSpPr>
          <p:grpSpPr>
            <a:xfrm flipH="1">
              <a:off x="2453393" y="2208772"/>
              <a:ext cx="493783" cy="458950"/>
              <a:chOff x="8576011" y="4166867"/>
              <a:chExt cx="493783" cy="458950"/>
            </a:xfrm>
          </p:grpSpPr>
          <p:cxnSp>
            <p:nvCxnSpPr>
              <p:cNvPr id="73" name="Connector: Elbow 72">
                <a:extLst>
                  <a:ext uri="{FF2B5EF4-FFF2-40B4-BE49-F238E27FC236}">
                    <a16:creationId xmlns:a16="http://schemas.microsoft.com/office/drawing/2014/main" id="{E9B561A5-6F81-43DE-939D-5FECA0AE93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83534" y="4195563"/>
                <a:ext cx="444933" cy="408986"/>
              </a:xfrm>
              <a:prstGeom prst="bentConnector3">
                <a:avLst>
                  <a:gd name="adj1" fmla="val -132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or: Elbow 73">
                <a:extLst>
                  <a:ext uri="{FF2B5EF4-FFF2-40B4-BE49-F238E27FC236}">
                    <a16:creationId xmlns:a16="http://schemas.microsoft.com/office/drawing/2014/main" id="{F4722758-5F46-4EC6-AEF6-5DF420619A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76011" y="4206056"/>
                <a:ext cx="472742" cy="419761"/>
              </a:xfrm>
              <a:prstGeom prst="bentConnector3">
                <a:avLst>
                  <a:gd name="adj1" fmla="val -429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53DBB0B-EDC3-42DD-9890-51CF58F98F15}"/>
                  </a:ext>
                </a:extLst>
              </p:cNvPr>
              <p:cNvSpPr/>
              <p:nvPr/>
            </p:nvSpPr>
            <p:spPr>
              <a:xfrm flipH="1" flipV="1">
                <a:off x="9014177" y="4166867"/>
                <a:ext cx="55617" cy="5476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1E6F924-827A-4791-9ECF-E002E8ED3A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2117" y="2240917"/>
              <a:ext cx="2071192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8F2D6A5-DD28-42F8-9F75-E73BB13D68EA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910" y="2463890"/>
              <a:ext cx="544914" cy="15268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BC2160-8BBC-4717-A682-9CAB72B9CBF6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279" y="2754422"/>
              <a:ext cx="121905" cy="166095"/>
            </a:xfrm>
            <a:prstGeom prst="rect">
              <a:avLst/>
            </a:prstGeom>
          </p:spPr>
        </p:pic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A28746D-F23A-4D2A-9A98-739F850772AF}"/>
                </a:ext>
              </a:extLst>
            </p:cNvPr>
            <p:cNvCxnSpPr/>
            <p:nvPr/>
          </p:nvCxnSpPr>
          <p:spPr>
            <a:xfrm flipH="1" flipV="1">
              <a:off x="4352765" y="2573360"/>
              <a:ext cx="3575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4EEF808-9C20-480D-881C-0058D4DF6B40}"/>
                </a:ext>
              </a:extLst>
            </p:cNvPr>
            <p:cNvCxnSpPr/>
            <p:nvPr/>
          </p:nvCxnSpPr>
          <p:spPr>
            <a:xfrm flipH="1" flipV="1">
              <a:off x="4352765" y="2541717"/>
              <a:ext cx="35759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3E6C2AF-AED4-403E-B985-50C537F70895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284" y="2157869"/>
              <a:ext cx="128000" cy="114286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830CF4B1-7DB3-4837-801F-2DEE864DF040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727" y="2463546"/>
              <a:ext cx="117333" cy="114286"/>
            </a:xfrm>
            <a:prstGeom prst="rect">
              <a:avLst/>
            </a:prstGeom>
          </p:spPr>
        </p:pic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D92973D-6690-443D-98DB-11D3DCE8DC10}"/>
              </a:ext>
            </a:extLst>
          </p:cNvPr>
          <p:cNvCxnSpPr>
            <a:cxnSpLocks/>
          </p:cNvCxnSpPr>
          <p:nvPr/>
        </p:nvCxnSpPr>
        <p:spPr>
          <a:xfrm>
            <a:off x="6342321" y="2900851"/>
            <a:ext cx="233121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F7AFD73-51F7-4F01-871F-B24E8E9E7D93}"/>
              </a:ext>
            </a:extLst>
          </p:cNvPr>
          <p:cNvGrpSpPr/>
          <p:nvPr/>
        </p:nvGrpSpPr>
        <p:grpSpPr>
          <a:xfrm>
            <a:off x="8674482" y="2591515"/>
            <a:ext cx="488459" cy="499061"/>
            <a:chOff x="3425512" y="2112753"/>
            <a:chExt cx="685800" cy="6858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65C200F-D03E-4341-8277-02C11E197B8F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21771AB-B6F9-403F-9AD3-C4237F220DA3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Chord 95">
                <a:extLst>
                  <a:ext uri="{FF2B5EF4-FFF2-40B4-BE49-F238E27FC236}">
                    <a16:creationId xmlns:a16="http://schemas.microsoft.com/office/drawing/2014/main" id="{4C8B2EA5-8737-442F-9089-7D2D1E0DBD22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ounded Rectangle 14 1 2 1 1 2">
              <a:extLst>
                <a:ext uri="{FF2B5EF4-FFF2-40B4-BE49-F238E27FC236}">
                  <a16:creationId xmlns:a16="http://schemas.microsoft.com/office/drawing/2014/main" id="{4F56E5E6-301B-40D8-A427-D0C28BAC72BE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295B141B-3525-49A9-B701-B0E39F5FA61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61" y="2621669"/>
            <a:ext cx="82485" cy="129739"/>
          </a:xfrm>
          <a:prstGeom prst="rect">
            <a:avLst/>
          </a:prstGeom>
          <a:ln w="12700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F80FFF29-FA21-4987-BCB0-CB327615AF7C}"/>
              </a:ext>
            </a:extLst>
          </p:cNvPr>
          <p:cNvSpPr/>
          <p:nvPr/>
        </p:nvSpPr>
        <p:spPr>
          <a:xfrm>
            <a:off x="7570638" y="1848759"/>
            <a:ext cx="2919235" cy="145668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505F299E-76AF-4854-B08F-E541F36B9C00}"/>
              </a:ext>
            </a:extLst>
          </p:cNvPr>
          <p:cNvSpPr/>
          <p:nvPr/>
        </p:nvSpPr>
        <p:spPr>
          <a:xfrm>
            <a:off x="9585491" y="2041176"/>
            <a:ext cx="748823" cy="10054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D525817-DA65-4477-B71A-9118C9482D9A}"/>
              </a:ext>
            </a:extLst>
          </p:cNvPr>
          <p:cNvCxnSpPr/>
          <p:nvPr/>
        </p:nvCxnSpPr>
        <p:spPr>
          <a:xfrm flipH="1" flipV="1">
            <a:off x="9166743" y="2829534"/>
            <a:ext cx="41874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978CA98-C129-4D19-ABD9-7FAA3A4BF2C9}"/>
              </a:ext>
            </a:extLst>
          </p:cNvPr>
          <p:cNvCxnSpPr/>
          <p:nvPr/>
        </p:nvCxnSpPr>
        <p:spPr>
          <a:xfrm flipH="1" flipV="1">
            <a:off x="9166743" y="2791086"/>
            <a:ext cx="41874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EF97324-01A9-4A2C-9470-75F1520CECF5}"/>
              </a:ext>
            </a:extLst>
          </p:cNvPr>
          <p:cNvCxnSpPr>
            <a:cxnSpLocks/>
          </p:cNvCxnSpPr>
          <p:nvPr/>
        </p:nvCxnSpPr>
        <p:spPr>
          <a:xfrm flipH="1">
            <a:off x="7165817" y="2168687"/>
            <a:ext cx="242272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7220E24-E634-43E3-A88D-293A77663A19}"/>
              </a:ext>
            </a:extLst>
          </p:cNvPr>
          <p:cNvGrpSpPr/>
          <p:nvPr/>
        </p:nvGrpSpPr>
        <p:grpSpPr>
          <a:xfrm flipH="1">
            <a:off x="8104122" y="2171341"/>
            <a:ext cx="578227" cy="557652"/>
            <a:chOff x="8576011" y="4166867"/>
            <a:chExt cx="493783" cy="458950"/>
          </a:xfrm>
        </p:grpSpPr>
        <p:cxnSp>
          <p:nvCxnSpPr>
            <p:cNvPr id="104" name="Connector: Elbow 103">
              <a:extLst>
                <a:ext uri="{FF2B5EF4-FFF2-40B4-BE49-F238E27FC236}">
                  <a16:creationId xmlns:a16="http://schemas.microsoft.com/office/drawing/2014/main" id="{B35B1CA6-78F2-4383-AD69-0C09A9FE0B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3534" y="4195563"/>
              <a:ext cx="444933" cy="408986"/>
            </a:xfrm>
            <a:prstGeom prst="bentConnector3">
              <a:avLst>
                <a:gd name="adj1" fmla="val -13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nector: Elbow 104">
              <a:extLst>
                <a:ext uri="{FF2B5EF4-FFF2-40B4-BE49-F238E27FC236}">
                  <a16:creationId xmlns:a16="http://schemas.microsoft.com/office/drawing/2014/main" id="{5F14140A-EA32-4396-AB48-CEAE7A09C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6011" y="4206056"/>
              <a:ext cx="472742" cy="419761"/>
            </a:xfrm>
            <a:prstGeom prst="bentConnector3">
              <a:avLst>
                <a:gd name="adj1" fmla="val -429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84E2171-ED2B-42E0-A326-7F757A94E4EA}"/>
                </a:ext>
              </a:extLst>
            </p:cNvPr>
            <p:cNvSpPr/>
            <p:nvPr/>
          </p:nvSpPr>
          <p:spPr>
            <a:xfrm flipH="1" flipV="1">
              <a:off x="9014177" y="4166867"/>
              <a:ext cx="55617" cy="5476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24F686C-F46F-40A6-BA1A-C252149C1993}"/>
              </a:ext>
            </a:extLst>
          </p:cNvPr>
          <p:cNvCxnSpPr>
            <a:cxnSpLocks/>
          </p:cNvCxnSpPr>
          <p:nvPr/>
        </p:nvCxnSpPr>
        <p:spPr>
          <a:xfrm flipH="1">
            <a:off x="7165817" y="2210399"/>
            <a:ext cx="242539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68B5C3-C07C-4433-95EC-B7EBECFFC02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0" y="2481325"/>
            <a:ext cx="622042" cy="185523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E033F9A8-98B5-450E-A64F-14CCDCF47BB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28" y="2817151"/>
            <a:ext cx="142752" cy="201816"/>
          </a:xfrm>
          <a:prstGeom prst="rect">
            <a:avLst/>
          </a:prstGeom>
        </p:spPr>
      </p:pic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7E3D569-135C-44A8-A097-A2E35AF65C50}"/>
              </a:ext>
            </a:extLst>
          </p:cNvPr>
          <p:cNvCxnSpPr/>
          <p:nvPr/>
        </p:nvCxnSpPr>
        <p:spPr>
          <a:xfrm flipH="1" flipV="1">
            <a:off x="10328313" y="2614337"/>
            <a:ext cx="41874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41345F5-1F15-4126-9A63-9B1214813F12}"/>
              </a:ext>
            </a:extLst>
          </p:cNvPr>
          <p:cNvCxnSpPr/>
          <p:nvPr/>
        </p:nvCxnSpPr>
        <p:spPr>
          <a:xfrm flipH="1" flipV="1">
            <a:off x="10328313" y="2575889"/>
            <a:ext cx="41874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" name="Picture 111">
            <a:extLst>
              <a:ext uri="{FF2B5EF4-FFF2-40B4-BE49-F238E27FC236}">
                <a16:creationId xmlns:a16="http://schemas.microsoft.com/office/drawing/2014/main" id="{89349471-A217-4BC9-B986-E00B3411EAA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71" y="2109490"/>
            <a:ext cx="149890" cy="138864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F4EE09A6-FEE0-49FD-B897-2551F510399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183" y="2480907"/>
            <a:ext cx="137399" cy="13886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C2D6FF35-4867-4BB0-9E97-1B9BFE1681C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88" y="1381071"/>
            <a:ext cx="822609" cy="340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F4137-2200-4B83-A9D6-BEB86B15E29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41" y="3805046"/>
            <a:ext cx="5420189" cy="48457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B6C973-B2C8-40B6-A216-8E92D08873EF}"/>
              </a:ext>
            </a:extLst>
          </p:cNvPr>
          <p:cNvSpPr/>
          <p:nvPr/>
        </p:nvSpPr>
        <p:spPr>
          <a:xfrm>
            <a:off x="6602548" y="2581169"/>
            <a:ext cx="696226" cy="6737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5A963-33E0-45F0-A9AE-AE21CC3EFFC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78" y="2806172"/>
            <a:ext cx="164571" cy="2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92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F60A31-07A3-4BA3-BA88-E41498B9160A}"/>
              </a:ext>
            </a:extLst>
          </p:cNvPr>
          <p:cNvSpPr txBox="1">
            <a:spLocks/>
          </p:cNvSpPr>
          <p:nvPr/>
        </p:nvSpPr>
        <p:spPr>
          <a:xfrm>
            <a:off x="838200" y="1263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Application: POVM Games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698A9-0AFF-4568-A566-89DCA518F9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0" y="1510129"/>
            <a:ext cx="9104761" cy="2331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B0606A0-5C37-49BB-8231-D587BA5C8469}"/>
              </a:ext>
            </a:extLst>
          </p:cNvPr>
          <p:cNvGrpSpPr/>
          <p:nvPr/>
        </p:nvGrpSpPr>
        <p:grpSpPr>
          <a:xfrm>
            <a:off x="3901441" y="4263354"/>
            <a:ext cx="685800" cy="685800"/>
            <a:chOff x="3425512" y="2112753"/>
            <a:chExt cx="685800" cy="6858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AE9077-BF43-4E43-A637-D944442A56DB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0DE06CA-8E28-421A-A400-89AFA616845A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Chord 10">
                <a:extLst>
                  <a:ext uri="{FF2B5EF4-FFF2-40B4-BE49-F238E27FC236}">
                    <a16:creationId xmlns:a16="http://schemas.microsoft.com/office/drawing/2014/main" id="{7C1711FB-E93C-4EA1-9F95-C2CD541D931C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ounded Rectangle 14 1 2 1 2 2">
              <a:extLst>
                <a:ext uri="{FF2B5EF4-FFF2-40B4-BE49-F238E27FC236}">
                  <a16:creationId xmlns:a16="http://schemas.microsoft.com/office/drawing/2014/main" id="{DE2D82D9-25C9-48FD-A4BB-E7AF58F7B191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D374E51-E226-47E7-81B6-A7FD4A358E41}"/>
              </a:ext>
            </a:extLst>
          </p:cNvPr>
          <p:cNvSpPr/>
          <p:nvPr/>
        </p:nvSpPr>
        <p:spPr>
          <a:xfrm>
            <a:off x="3296455" y="3798927"/>
            <a:ext cx="1928290" cy="135686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8F2979-E68F-4B43-BEF3-B94DE41511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33" y="3957841"/>
            <a:ext cx="505906" cy="25447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5EE7808-2B8A-4B72-90C9-2F12268C74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96" y="1998411"/>
            <a:ext cx="8214855" cy="5577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CBB14E6-DBDB-4FF3-AC6B-0EDD993C68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2" y="2811264"/>
            <a:ext cx="641524" cy="1798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EE61B6A-ABB7-4DCB-93F7-47D72EBB7B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40" y="2806474"/>
            <a:ext cx="8213332" cy="5577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1759E74-DAFC-4E72-9BAC-6A6D2A8EA6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8" y="4533661"/>
            <a:ext cx="1040762" cy="254476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BAA4CA1-799A-4484-8550-3644D27E5CB4}"/>
              </a:ext>
            </a:extLst>
          </p:cNvPr>
          <p:cNvCxnSpPr>
            <a:cxnSpLocks/>
          </p:cNvCxnSpPr>
          <p:nvPr/>
        </p:nvCxnSpPr>
        <p:spPr>
          <a:xfrm>
            <a:off x="2096713" y="4670231"/>
            <a:ext cx="18047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12807F68-F8A6-43A1-BD9A-0FEA1963E98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1" y="4461298"/>
            <a:ext cx="227048" cy="166095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5AE2EC3-AE49-4172-B6BA-2DC994B2112C}"/>
              </a:ext>
            </a:extLst>
          </p:cNvPr>
          <p:cNvCxnSpPr>
            <a:cxnSpLocks/>
          </p:cNvCxnSpPr>
          <p:nvPr/>
        </p:nvCxnSpPr>
        <p:spPr>
          <a:xfrm flipH="1">
            <a:off x="4595176" y="4691391"/>
            <a:ext cx="10310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A95100F-0E97-429B-8127-60F465645DDD}"/>
              </a:ext>
            </a:extLst>
          </p:cNvPr>
          <p:cNvCxnSpPr>
            <a:cxnSpLocks/>
          </p:cNvCxnSpPr>
          <p:nvPr/>
        </p:nvCxnSpPr>
        <p:spPr>
          <a:xfrm flipH="1">
            <a:off x="4595176" y="4652943"/>
            <a:ext cx="10310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C7CB386E-51F8-44B0-AC7E-6E390565684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84" y="4535197"/>
            <a:ext cx="110633" cy="21662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A3CB2E0-7410-4CC1-9060-853E548FDC8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610" y="4301770"/>
            <a:ext cx="5141333" cy="53333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B0BB7CC-A6B8-4EB4-9724-225C94F82F7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53" y="5676986"/>
            <a:ext cx="1243428" cy="227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2A5560-3D99-4DD0-802F-CD5E2135061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85" y="5723862"/>
            <a:ext cx="6570668" cy="42666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525A895-A4B6-461C-A6F4-A37040D1397B}"/>
              </a:ext>
            </a:extLst>
          </p:cNvPr>
          <p:cNvSpPr/>
          <p:nvPr/>
        </p:nvSpPr>
        <p:spPr>
          <a:xfrm>
            <a:off x="938828" y="5441524"/>
            <a:ext cx="9429386" cy="10695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F68F-E93D-4258-A45E-EE1496C9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Steering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8E267D-0AE9-4EAF-9CA4-324BE36CFC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99" y="1806152"/>
            <a:ext cx="9126092" cy="8761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DED1F6-9307-49B7-ACD0-44D0E44FF4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93" y="2936046"/>
            <a:ext cx="5340952" cy="5470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B72D6F-E9C1-43B2-BDB1-23B2E8D157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99" y="4676799"/>
            <a:ext cx="5371428" cy="2300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097CE9-527E-43C7-B8CA-44AF5B4602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96" y="5204132"/>
            <a:ext cx="7494095" cy="3078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CF9F9A-D414-48D1-AEB5-59A42948A23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47" y="5781796"/>
            <a:ext cx="3167087" cy="446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2457D-817A-4F68-93FC-E8F1E3DA2F8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36" y="3759978"/>
            <a:ext cx="4740571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F68F-E93D-4258-A45E-EE1496C9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Steering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2085141-BD79-4287-804A-2D633A4669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0" y="1806149"/>
            <a:ext cx="9127615" cy="5302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2D0D45-5E62-4E01-8539-6FEE8F8194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38" y="3475156"/>
            <a:ext cx="5447619" cy="518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94AD0-1D1E-4DCA-926D-C9AFAE82998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48" y="2829408"/>
            <a:ext cx="9120001" cy="2803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3D9C89-75B3-4F12-9EC2-7F30088D6E7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65" y="4238127"/>
            <a:ext cx="2934857" cy="5196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6D637B0-60D2-469C-8000-E780EE06E23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20" y="4497936"/>
            <a:ext cx="3791238" cy="458362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10162EF-E4AE-4315-B5E9-66BC859C64E2}"/>
              </a:ext>
            </a:extLst>
          </p:cNvPr>
          <p:cNvCxnSpPr/>
          <p:nvPr/>
        </p:nvCxnSpPr>
        <p:spPr>
          <a:xfrm flipV="1">
            <a:off x="2655837" y="3886508"/>
            <a:ext cx="500881" cy="411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1C424E41-BE8F-4AC2-8E2F-53618C9950A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02" y="5418512"/>
            <a:ext cx="8835047" cy="2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6C09-3292-485C-8608-62078F3A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Clean POVMs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526F69-0EB1-4BC6-988E-6584CF60FC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1" y="1750248"/>
            <a:ext cx="8227050" cy="67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C1FD39-36B2-444A-96FD-7C5D2EC1081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1" y="2822872"/>
            <a:ext cx="8143240" cy="4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23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9AFA-76C7-416F-BFB6-DD82D494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DA98D2-F5AB-4F5B-90AA-B19931B9E0AE}"/>
              </a:ext>
            </a:extLst>
          </p:cNvPr>
          <p:cNvSpPr/>
          <p:nvPr/>
        </p:nvSpPr>
        <p:spPr>
          <a:xfrm>
            <a:off x="1388171" y="2724413"/>
            <a:ext cx="2650498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Entanglement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26E509-6E81-454F-8380-72272A6F468C}"/>
              </a:ext>
            </a:extLst>
          </p:cNvPr>
          <p:cNvSpPr/>
          <p:nvPr/>
        </p:nvSpPr>
        <p:spPr>
          <a:xfrm>
            <a:off x="4951485" y="926261"/>
            <a:ext cx="2800957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Bell Nonlocality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3DD92C1-1AC6-4CD6-8E1B-7E1B8F07F516}"/>
              </a:ext>
            </a:extLst>
          </p:cNvPr>
          <p:cNvSpPr/>
          <p:nvPr/>
        </p:nvSpPr>
        <p:spPr>
          <a:xfrm rot="19819875">
            <a:off x="3210217" y="1937752"/>
            <a:ext cx="1770861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66C8DFF-61EF-4A64-8CE3-5DA773DFDFC8}"/>
              </a:ext>
            </a:extLst>
          </p:cNvPr>
          <p:cNvSpPr/>
          <p:nvPr/>
        </p:nvSpPr>
        <p:spPr>
          <a:xfrm rot="19819875" flipH="1">
            <a:off x="3931958" y="2130910"/>
            <a:ext cx="1783037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576051-478B-489A-BB1F-3D4AC95C7375}"/>
              </a:ext>
            </a:extLst>
          </p:cNvPr>
          <p:cNvCxnSpPr>
            <a:cxnSpLocks/>
          </p:cNvCxnSpPr>
          <p:nvPr/>
        </p:nvCxnSpPr>
        <p:spPr>
          <a:xfrm flipV="1">
            <a:off x="4889044" y="1993603"/>
            <a:ext cx="0" cy="8632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25173D-EBEA-4B31-A1BC-981C863575D4}"/>
              </a:ext>
            </a:extLst>
          </p:cNvPr>
          <p:cNvSpPr/>
          <p:nvPr/>
        </p:nvSpPr>
        <p:spPr>
          <a:xfrm>
            <a:off x="8585564" y="2832900"/>
            <a:ext cx="2650498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Measurement Incompatibility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FC1C44B8-5922-49ED-BA62-9FFE78E87956}"/>
              </a:ext>
            </a:extLst>
          </p:cNvPr>
          <p:cNvSpPr/>
          <p:nvPr/>
        </p:nvSpPr>
        <p:spPr>
          <a:xfrm rot="2428281">
            <a:off x="6912279" y="2167146"/>
            <a:ext cx="1770861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5A078BF-2FB5-4EAA-89D8-FA9CB537B5B6}"/>
              </a:ext>
            </a:extLst>
          </p:cNvPr>
          <p:cNvSpPr/>
          <p:nvPr/>
        </p:nvSpPr>
        <p:spPr>
          <a:xfrm rot="2428540" flipH="1">
            <a:off x="7630732" y="2012400"/>
            <a:ext cx="1783037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0625F5-20AF-48B4-882B-8FC84780474E}"/>
              </a:ext>
            </a:extLst>
          </p:cNvPr>
          <p:cNvCxnSpPr>
            <a:cxnSpLocks/>
          </p:cNvCxnSpPr>
          <p:nvPr/>
        </p:nvCxnSpPr>
        <p:spPr>
          <a:xfrm>
            <a:off x="7831197" y="1877562"/>
            <a:ext cx="29905" cy="955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BBDB1BB-1B69-41E4-8664-0A52EE191749}"/>
              </a:ext>
            </a:extLst>
          </p:cNvPr>
          <p:cNvSpPr/>
          <p:nvPr/>
        </p:nvSpPr>
        <p:spPr>
          <a:xfrm>
            <a:off x="1409944" y="5799592"/>
            <a:ext cx="2650498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Entanglement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8773A4-0C96-4FC2-B963-98A84CE0B3A9}"/>
              </a:ext>
            </a:extLst>
          </p:cNvPr>
          <p:cNvSpPr/>
          <p:nvPr/>
        </p:nvSpPr>
        <p:spPr>
          <a:xfrm>
            <a:off x="4973258" y="4001440"/>
            <a:ext cx="2800957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Semi-quantum Nonlocality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1B70945A-D98F-46AA-B04F-7620C2BA125B}"/>
              </a:ext>
            </a:extLst>
          </p:cNvPr>
          <p:cNvSpPr/>
          <p:nvPr/>
        </p:nvSpPr>
        <p:spPr>
          <a:xfrm rot="19819875">
            <a:off x="3231990" y="5012931"/>
            <a:ext cx="1770861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1BF3A04F-7E30-42AD-AFC0-34EAC213A383}"/>
              </a:ext>
            </a:extLst>
          </p:cNvPr>
          <p:cNvSpPr/>
          <p:nvPr/>
        </p:nvSpPr>
        <p:spPr>
          <a:xfrm rot="19819875" flipH="1">
            <a:off x="3953731" y="5206089"/>
            <a:ext cx="1783037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191E17-C071-432C-8702-C753C2F70A47}"/>
              </a:ext>
            </a:extLst>
          </p:cNvPr>
          <p:cNvSpPr/>
          <p:nvPr/>
        </p:nvSpPr>
        <p:spPr>
          <a:xfrm>
            <a:off x="8607337" y="5908079"/>
            <a:ext cx="2650498" cy="78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Measurement Incompatibility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7BFB9ACC-650F-45E0-B2EB-A77DDD83B114}"/>
              </a:ext>
            </a:extLst>
          </p:cNvPr>
          <p:cNvSpPr/>
          <p:nvPr/>
        </p:nvSpPr>
        <p:spPr>
          <a:xfrm rot="2428281">
            <a:off x="6934052" y="5242325"/>
            <a:ext cx="1770861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52D9D2F8-02B7-4BAE-A24C-5C0A3A5AED96}"/>
              </a:ext>
            </a:extLst>
          </p:cNvPr>
          <p:cNvSpPr/>
          <p:nvPr/>
        </p:nvSpPr>
        <p:spPr>
          <a:xfrm rot="2428540" flipH="1">
            <a:off x="7652505" y="5087579"/>
            <a:ext cx="1783037" cy="3494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D4A686-E813-45CF-A4AE-2F545E103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B6D4E-930A-45F2-8133-39D9F44D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2304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0952-C8D6-4BAD-9CB7-CFD8C126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Incompatibility in Observables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6D3531-7262-4392-839C-E31AB0E08A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74" y="1732137"/>
            <a:ext cx="8211811" cy="557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1FBBF0-DE13-4F3F-8701-922B14B065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84" y="3406570"/>
            <a:ext cx="6700195" cy="556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31D0A-0F3C-4D63-82E1-2E6EEC57F6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75" y="2639515"/>
            <a:ext cx="8426662" cy="547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18CB14-7162-4A3A-9054-02483FFE98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37" y="3198607"/>
            <a:ext cx="2329599" cy="676571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0EA101F-F8BF-4AA9-894A-A3335C6EC14C}"/>
              </a:ext>
            </a:extLst>
          </p:cNvPr>
          <p:cNvSpPr/>
          <p:nvPr/>
        </p:nvSpPr>
        <p:spPr>
          <a:xfrm>
            <a:off x="4654907" y="4709077"/>
            <a:ext cx="1051354" cy="19218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D1A8A9-FCCF-4F70-BE22-27A8B431B0F3}"/>
              </a:ext>
            </a:extLst>
          </p:cNvPr>
          <p:cNvGrpSpPr/>
          <p:nvPr/>
        </p:nvGrpSpPr>
        <p:grpSpPr>
          <a:xfrm>
            <a:off x="3384642" y="4675362"/>
            <a:ext cx="685800" cy="685800"/>
            <a:chOff x="3425512" y="2112753"/>
            <a:chExt cx="685800" cy="685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994D9D3-22ED-4A6C-83A5-1DE8396300B1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C54C02E-1CE3-4390-901C-AF99B0DE9E9D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Chord 43">
                <a:extLst>
                  <a:ext uri="{FF2B5EF4-FFF2-40B4-BE49-F238E27FC236}">
                    <a16:creationId xmlns:a16="http://schemas.microsoft.com/office/drawing/2014/main" id="{86F2F220-7C62-4D71-AC81-FFDBCD966E9A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ounded Rectangle 14 1 2">
              <a:extLst>
                <a:ext uri="{FF2B5EF4-FFF2-40B4-BE49-F238E27FC236}">
                  <a16:creationId xmlns:a16="http://schemas.microsoft.com/office/drawing/2014/main" id="{12A446C4-0E27-4649-AD5C-76CD949DF1D4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094B0D0A-B74D-4A19-8F1B-94B15B1523A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98" y="4962837"/>
            <a:ext cx="158476" cy="21592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58281B9-70F3-4486-9C7A-AA8A2FC8324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15" y="4398790"/>
            <a:ext cx="134095" cy="1843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AE44DE0-66A0-4305-A4BC-DD1AB541FDC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25" y="6111817"/>
            <a:ext cx="1170284" cy="25447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FB1AC8E-5AC7-48CE-824D-BFF5D523E129}"/>
              </a:ext>
            </a:extLst>
          </p:cNvPr>
          <p:cNvCxnSpPr/>
          <p:nvPr/>
        </p:nvCxnSpPr>
        <p:spPr>
          <a:xfrm>
            <a:off x="4070442" y="4991116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8BBF22-CB1C-4959-BA9D-7E137452C7A1}"/>
              </a:ext>
            </a:extLst>
          </p:cNvPr>
          <p:cNvCxnSpPr/>
          <p:nvPr/>
        </p:nvCxnSpPr>
        <p:spPr>
          <a:xfrm>
            <a:off x="4070442" y="5020091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5B76683-8072-4E7F-8EFF-7945994FE15D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691878" y="5018262"/>
            <a:ext cx="69276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131C148C-CFA9-4799-892D-430EF8C8C1F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39" y="5453353"/>
            <a:ext cx="115810" cy="1782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34E000A-077C-4A6F-9DF6-17AF14D3D39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57" y="4780657"/>
            <a:ext cx="115810" cy="178286"/>
          </a:xfrm>
          <a:prstGeom prst="rect">
            <a:avLst/>
          </a:prstGeom>
          <a:ln w="12700"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C80CF93-07FA-45E9-89A5-2D65557D85B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6" y="4328507"/>
            <a:ext cx="1788343" cy="279771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E4B450D-4E2E-484E-B48E-67FC83F2C35D}"/>
              </a:ext>
            </a:extLst>
          </p:cNvPr>
          <p:cNvCxnSpPr>
            <a:cxnSpLocks/>
          </p:cNvCxnSpPr>
          <p:nvPr/>
        </p:nvCxnSpPr>
        <p:spPr>
          <a:xfrm>
            <a:off x="2691878" y="6233133"/>
            <a:ext cx="196937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F42553A-78FA-42E6-A6C2-CC98DD1C6D7F}"/>
              </a:ext>
            </a:extLst>
          </p:cNvPr>
          <p:cNvCxnSpPr>
            <a:cxnSpLocks/>
          </p:cNvCxnSpPr>
          <p:nvPr/>
        </p:nvCxnSpPr>
        <p:spPr>
          <a:xfrm>
            <a:off x="2691878" y="6262108"/>
            <a:ext cx="196937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77660C4E-B126-455A-B628-79A826A089B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93" y="6070726"/>
            <a:ext cx="128000" cy="114286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5FD1551-B19D-4F42-8FDF-4F9AF1B2A05F}"/>
              </a:ext>
            </a:extLst>
          </p:cNvPr>
          <p:cNvCxnSpPr>
            <a:cxnSpLocks/>
          </p:cNvCxnSpPr>
          <p:nvPr/>
        </p:nvCxnSpPr>
        <p:spPr>
          <a:xfrm>
            <a:off x="5706261" y="5589349"/>
            <a:ext cx="102069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B44045C-A84B-45B2-AFC5-B011A525D333}"/>
              </a:ext>
            </a:extLst>
          </p:cNvPr>
          <p:cNvCxnSpPr>
            <a:cxnSpLocks/>
          </p:cNvCxnSpPr>
          <p:nvPr/>
        </p:nvCxnSpPr>
        <p:spPr>
          <a:xfrm>
            <a:off x="5706261" y="5618324"/>
            <a:ext cx="102069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A120B4E8-A65C-472E-9BA5-321F557E351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75" y="5416738"/>
            <a:ext cx="100572" cy="11428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C94297B-B834-4593-B6DB-9821E7C1D25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80" y="5473881"/>
            <a:ext cx="998102" cy="25447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B4C9BA4-0486-415B-9BFF-14870835BA85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60" y="5479971"/>
            <a:ext cx="883809" cy="254476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AFED6C26-50C5-454E-962F-F85467B25372}"/>
              </a:ext>
            </a:extLst>
          </p:cNvPr>
          <p:cNvSpPr/>
          <p:nvPr/>
        </p:nvSpPr>
        <p:spPr>
          <a:xfrm>
            <a:off x="3028837" y="4252664"/>
            <a:ext cx="3437716" cy="248169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F9E43E5-303D-409D-A4AC-A0B789F03BCC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14" y="4736583"/>
            <a:ext cx="3437715" cy="23161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FD1588E-B5D9-459A-AECB-05E231291E9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69" y="5066761"/>
            <a:ext cx="4036572" cy="224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AC2735F-CDD8-4F2D-8970-07CD600412F6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67" y="5417061"/>
            <a:ext cx="3350855" cy="22704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AD227FD-CB28-4617-846C-B3D20C0BE4E9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14" y="5760596"/>
            <a:ext cx="3600762" cy="2270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D0CEFD-4ACC-4CA6-BD5D-DE7BB49EE6BD}"/>
              </a:ext>
            </a:extLst>
          </p:cNvPr>
          <p:cNvSpPr/>
          <p:nvPr/>
        </p:nvSpPr>
        <p:spPr>
          <a:xfrm>
            <a:off x="634838" y="1461875"/>
            <a:ext cx="11409616" cy="261198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6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0952-C8D6-4BAD-9CB7-CFD8C126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29" y="160730"/>
            <a:ext cx="10515600" cy="1325563"/>
          </a:xfrm>
        </p:spPr>
        <p:txBody>
          <a:bodyPr/>
          <a:lstStyle/>
          <a:p>
            <a:r>
              <a:rPr lang="en-US" dirty="0"/>
              <a:t>Measurement Incompatibility in POVMs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38F4257-50FC-4675-A97B-14A1E3D469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75" y="1761006"/>
            <a:ext cx="8644570" cy="280382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84BD972F-AABB-4133-AF8E-DACF21587F9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77" y="2416743"/>
            <a:ext cx="9150473" cy="8487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46A616-DA06-47F9-AAE8-FE9FA17B3F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694" y="1392135"/>
            <a:ext cx="1865143" cy="280381"/>
          </a:xfrm>
          <a:prstGeom prst="rect">
            <a:avLst/>
          </a:prstGeom>
        </p:spPr>
      </p:pic>
      <p:sp>
        <p:nvSpPr>
          <p:cNvPr id="50" name="Arrow: Up 49">
            <a:extLst>
              <a:ext uri="{FF2B5EF4-FFF2-40B4-BE49-F238E27FC236}">
                <a16:creationId xmlns:a16="http://schemas.microsoft.com/office/drawing/2014/main" id="{A5B52784-9B29-4FD3-BA2B-BE0F13569824}"/>
              </a:ext>
            </a:extLst>
          </p:cNvPr>
          <p:cNvSpPr/>
          <p:nvPr/>
        </p:nvSpPr>
        <p:spPr>
          <a:xfrm rot="14297115">
            <a:off x="9690695" y="1375878"/>
            <a:ext cx="117333" cy="41485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4AF9F30-121D-42B1-B46E-7BC6D8DD87CA}"/>
              </a:ext>
            </a:extLst>
          </p:cNvPr>
          <p:cNvGrpSpPr/>
          <p:nvPr/>
        </p:nvGrpSpPr>
        <p:grpSpPr>
          <a:xfrm>
            <a:off x="2860067" y="4794770"/>
            <a:ext cx="685800" cy="685800"/>
            <a:chOff x="3425512" y="2112753"/>
            <a:chExt cx="685800" cy="6858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D04FFBF-226F-4FC3-93E6-0654CA26B5DE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52C4D9E-4092-4234-B8E1-CD156231B6FF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Chord 55">
                <a:extLst>
                  <a:ext uri="{FF2B5EF4-FFF2-40B4-BE49-F238E27FC236}">
                    <a16:creationId xmlns:a16="http://schemas.microsoft.com/office/drawing/2014/main" id="{6A08CD21-5399-4655-9A01-5911054841EE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14 1 2">
              <a:extLst>
                <a:ext uri="{FF2B5EF4-FFF2-40B4-BE49-F238E27FC236}">
                  <a16:creationId xmlns:a16="http://schemas.microsoft.com/office/drawing/2014/main" id="{6DD546A3-857D-40CD-9FA9-01F8D0A3BEEF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8C2C2C48-56CD-48C0-8B72-1ABAC4E8849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23" y="5082245"/>
            <a:ext cx="158476" cy="215924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DC292344-4509-40D9-8182-70326CB6941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27" y="4460995"/>
            <a:ext cx="540951" cy="254476"/>
          </a:xfrm>
          <a:prstGeom prst="rect">
            <a:avLst/>
          </a:prstGeom>
        </p:spPr>
      </p:pic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91A8796B-0EC6-458B-9B32-360D8181E7F3}"/>
              </a:ext>
            </a:extLst>
          </p:cNvPr>
          <p:cNvCxnSpPr>
            <a:cxnSpLocks/>
          </p:cNvCxnSpPr>
          <p:nvPr/>
        </p:nvCxnSpPr>
        <p:spPr>
          <a:xfrm flipV="1">
            <a:off x="4198547" y="3906319"/>
            <a:ext cx="1874520" cy="1175038"/>
          </a:xfrm>
          <a:prstGeom prst="bentConnector3">
            <a:avLst>
              <a:gd name="adj1" fmla="val 557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BA97FFAB-9460-48A9-BDD2-18E874F39E25}"/>
              </a:ext>
            </a:extLst>
          </p:cNvPr>
          <p:cNvCxnSpPr>
            <a:cxnSpLocks/>
          </p:cNvCxnSpPr>
          <p:nvPr/>
        </p:nvCxnSpPr>
        <p:spPr>
          <a:xfrm flipV="1">
            <a:off x="4182674" y="3870161"/>
            <a:ext cx="1883721" cy="1216163"/>
          </a:xfrm>
          <a:prstGeom prst="bentConnector3">
            <a:avLst>
              <a:gd name="adj1" fmla="val -492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75EE487-D6BE-43EB-AD18-DC88EF73DF74}"/>
              </a:ext>
            </a:extLst>
          </p:cNvPr>
          <p:cNvCxnSpPr/>
          <p:nvPr/>
        </p:nvCxnSpPr>
        <p:spPr>
          <a:xfrm>
            <a:off x="3545867" y="5139499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C13CB4AA-26AE-4EA4-B3D2-5D3496ADC446}"/>
              </a:ext>
            </a:extLst>
          </p:cNvPr>
          <p:cNvSpPr/>
          <p:nvPr/>
        </p:nvSpPr>
        <p:spPr>
          <a:xfrm>
            <a:off x="4133791" y="5060318"/>
            <a:ext cx="91440" cy="914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6CB20DB-B095-4740-9924-BC8CAFC600B5}"/>
              </a:ext>
            </a:extLst>
          </p:cNvPr>
          <p:cNvCxnSpPr>
            <a:cxnSpLocks/>
          </p:cNvCxnSpPr>
          <p:nvPr/>
        </p:nvCxnSpPr>
        <p:spPr>
          <a:xfrm>
            <a:off x="4198667" y="5119663"/>
            <a:ext cx="1920240" cy="731520"/>
          </a:xfrm>
          <a:prstGeom prst="bentConnector3">
            <a:avLst>
              <a:gd name="adj1" fmla="val 24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2F876E7B-1CEA-4201-827B-A220734B1FB9}"/>
              </a:ext>
            </a:extLst>
          </p:cNvPr>
          <p:cNvCxnSpPr>
            <a:cxnSpLocks/>
          </p:cNvCxnSpPr>
          <p:nvPr/>
        </p:nvCxnSpPr>
        <p:spPr>
          <a:xfrm>
            <a:off x="4175101" y="5150434"/>
            <a:ext cx="1938528" cy="731520"/>
          </a:xfrm>
          <a:prstGeom prst="bentConnector3">
            <a:avLst>
              <a:gd name="adj1" fmla="val -438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CA33C16-F929-4069-B91B-5F35576C6D14}"/>
              </a:ext>
            </a:extLst>
          </p:cNvPr>
          <p:cNvSpPr/>
          <p:nvPr/>
        </p:nvSpPr>
        <p:spPr>
          <a:xfrm>
            <a:off x="4770914" y="3672293"/>
            <a:ext cx="1125806" cy="556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9DE22AF8-D352-46D4-9702-AF47A3A17E6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91" y="3861929"/>
            <a:ext cx="879238" cy="254476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444D48E-4126-412C-B70C-74E41CC2F3D2}"/>
              </a:ext>
            </a:extLst>
          </p:cNvPr>
          <p:cNvSpPr/>
          <p:nvPr/>
        </p:nvSpPr>
        <p:spPr>
          <a:xfrm>
            <a:off x="4789503" y="5562511"/>
            <a:ext cx="1125806" cy="556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B49539E9-48A0-4679-B55F-6945071F63F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18" y="5723340"/>
            <a:ext cx="906666" cy="254476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80A8305-EDE0-4092-A4CB-94D9DABE0BFA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2167303" y="5137670"/>
            <a:ext cx="69276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DA2E8192-8963-40C1-A189-1081B05869B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65" y="5572761"/>
            <a:ext cx="115810" cy="17828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F26E53B-B759-459A-8617-317626E8417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83" y="4871310"/>
            <a:ext cx="115810" cy="178286"/>
          </a:xfrm>
          <a:prstGeom prst="rect">
            <a:avLst/>
          </a:prstGeom>
          <a:ln w="12700"/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8CCD0CD-AFFD-4EEB-9C0C-9AB6B0E2958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34" y="3839833"/>
            <a:ext cx="208763" cy="149334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A2507C90-186C-43E2-8111-EC21CF883F2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51" y="5806525"/>
            <a:ext cx="228572" cy="150857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E8CA95A-53AC-4982-8159-5A27B7B67AFA}"/>
              </a:ext>
            </a:extLst>
          </p:cNvPr>
          <p:cNvCxnSpPr/>
          <p:nvPr/>
        </p:nvCxnSpPr>
        <p:spPr>
          <a:xfrm>
            <a:off x="3542124" y="5106038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13EC8D97-2693-49B5-8202-3FF0B4A726CA}"/>
              </a:ext>
            </a:extLst>
          </p:cNvPr>
          <p:cNvCxnSpPr>
            <a:cxnSpLocks/>
          </p:cNvCxnSpPr>
          <p:nvPr/>
        </p:nvCxnSpPr>
        <p:spPr>
          <a:xfrm flipV="1">
            <a:off x="4183121" y="4598565"/>
            <a:ext cx="1874520" cy="531319"/>
          </a:xfrm>
          <a:prstGeom prst="bentConnector3">
            <a:avLst>
              <a:gd name="adj1" fmla="val 16015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8BADB509-AA71-4F87-A0F2-28F3948A233F}"/>
              </a:ext>
            </a:extLst>
          </p:cNvPr>
          <p:cNvCxnSpPr>
            <a:cxnSpLocks/>
          </p:cNvCxnSpPr>
          <p:nvPr/>
        </p:nvCxnSpPr>
        <p:spPr>
          <a:xfrm flipV="1">
            <a:off x="4190475" y="4563439"/>
            <a:ext cx="1874520" cy="537436"/>
          </a:xfrm>
          <a:prstGeom prst="bentConnector3">
            <a:avLst>
              <a:gd name="adj1" fmla="val 13506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C535B95E-F8F1-4011-87B2-5F58C526A241}"/>
              </a:ext>
            </a:extLst>
          </p:cNvPr>
          <p:cNvSpPr/>
          <p:nvPr/>
        </p:nvSpPr>
        <p:spPr>
          <a:xfrm>
            <a:off x="4770914" y="4386764"/>
            <a:ext cx="1125806" cy="556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04FAA0BA-4EB1-4E06-AC5E-B2F6C0AE97F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98" y="4526095"/>
            <a:ext cx="879238" cy="254476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8679C430-FFDA-4E7A-BEF4-FC21C4F0FC0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33" y="4522911"/>
            <a:ext cx="214858" cy="149334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3E614BE9-3790-4B27-AAAA-5F93B8D65EA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6139" y="5241106"/>
            <a:ext cx="354133" cy="384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F3437DD7-55A9-4661-882E-A5DF7BCDFD8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2125" y="6408865"/>
            <a:ext cx="354133" cy="3840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C8B49465-0B01-4CC3-BFA7-D0260065601E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24" y="4106370"/>
            <a:ext cx="4248381" cy="547047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D8C2FA3B-0C0C-4ED6-AB90-B7E80EB43202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6" y="5105023"/>
            <a:ext cx="2925713" cy="10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4" grpId="0" animBg="1"/>
      <p:bldP spid="68" grpId="0" animBg="1"/>
      <p:bldP spid="71" grpId="0" animBg="1"/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2D0CC4E-3F76-4480-B67A-D8B6CC303946}"/>
              </a:ext>
            </a:extLst>
          </p:cNvPr>
          <p:cNvSpPr/>
          <p:nvPr/>
        </p:nvSpPr>
        <p:spPr>
          <a:xfrm>
            <a:off x="4921038" y="4390302"/>
            <a:ext cx="1051354" cy="19218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CAC89D-C01F-46FA-87E7-D9B71741C380}"/>
              </a:ext>
            </a:extLst>
          </p:cNvPr>
          <p:cNvGrpSpPr/>
          <p:nvPr/>
        </p:nvGrpSpPr>
        <p:grpSpPr>
          <a:xfrm>
            <a:off x="3650773" y="4356587"/>
            <a:ext cx="685800" cy="685800"/>
            <a:chOff x="3425512" y="2112753"/>
            <a:chExt cx="685800" cy="685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8D3945-0791-446F-8752-0FCBF45C5014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7A24FD2-1165-4089-B305-96D5703398CC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Chord 43">
                <a:extLst>
                  <a:ext uri="{FF2B5EF4-FFF2-40B4-BE49-F238E27FC236}">
                    <a16:creationId xmlns:a16="http://schemas.microsoft.com/office/drawing/2014/main" id="{99361AA3-87E6-4D86-A76D-C2351F22F35C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ounded Rectangle 14 1 2">
              <a:extLst>
                <a:ext uri="{FF2B5EF4-FFF2-40B4-BE49-F238E27FC236}">
                  <a16:creationId xmlns:a16="http://schemas.microsoft.com/office/drawing/2014/main" id="{B42FBE90-1912-4622-87A0-547FB47A75B6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A99693BB-1842-4F16-8210-8BB3A02F4D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29" y="4644062"/>
            <a:ext cx="158476" cy="2159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613F42-3311-4E55-9C1A-3FA76F893B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51" y="4052719"/>
            <a:ext cx="540951" cy="254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EBFC8-516E-4E2E-8BDB-3007C44351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40" y="5825672"/>
            <a:ext cx="653713" cy="182857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825D38D-C74E-4592-8A93-3637143730E2}"/>
              </a:ext>
            </a:extLst>
          </p:cNvPr>
          <p:cNvCxnSpPr/>
          <p:nvPr/>
        </p:nvCxnSpPr>
        <p:spPr>
          <a:xfrm>
            <a:off x="4336573" y="4672341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3BF1AD6-50A7-4926-B9D8-3B6CB4680FA3}"/>
              </a:ext>
            </a:extLst>
          </p:cNvPr>
          <p:cNvCxnSpPr/>
          <p:nvPr/>
        </p:nvCxnSpPr>
        <p:spPr>
          <a:xfrm>
            <a:off x="4336573" y="4701316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E92E53-5600-428A-8432-C2F19132EB6D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2958009" y="4699487"/>
            <a:ext cx="69276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1EC44F8F-075A-4E75-9F56-14918568F6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70" y="5134578"/>
            <a:ext cx="115810" cy="17828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D0FAD26-16F8-4B6E-9DE2-B6A511F5DFF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88" y="4461882"/>
            <a:ext cx="115810" cy="178286"/>
          </a:xfrm>
          <a:prstGeom prst="rect">
            <a:avLst/>
          </a:prstGeom>
          <a:ln w="12700"/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97FF408-BBC1-4F87-8772-345EE60C358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7" y="4009732"/>
            <a:ext cx="1788343" cy="279771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C144669-0FF8-42D9-92F6-7DD480D4C6B5}"/>
              </a:ext>
            </a:extLst>
          </p:cNvPr>
          <p:cNvCxnSpPr>
            <a:cxnSpLocks/>
          </p:cNvCxnSpPr>
          <p:nvPr/>
        </p:nvCxnSpPr>
        <p:spPr>
          <a:xfrm>
            <a:off x="2958009" y="5914358"/>
            <a:ext cx="196937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4EAE7D5-16FA-4D6B-A8A3-F22DF5BF4BCA}"/>
              </a:ext>
            </a:extLst>
          </p:cNvPr>
          <p:cNvCxnSpPr>
            <a:cxnSpLocks/>
          </p:cNvCxnSpPr>
          <p:nvPr/>
        </p:nvCxnSpPr>
        <p:spPr>
          <a:xfrm>
            <a:off x="2958009" y="5943333"/>
            <a:ext cx="196937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D55CE436-206C-4101-9700-99697B6AD04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24" y="5751951"/>
            <a:ext cx="128000" cy="114286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5091EA1-2FD0-4A08-8C3C-1EC17C2E273D}"/>
              </a:ext>
            </a:extLst>
          </p:cNvPr>
          <p:cNvCxnSpPr>
            <a:cxnSpLocks/>
          </p:cNvCxnSpPr>
          <p:nvPr/>
        </p:nvCxnSpPr>
        <p:spPr>
          <a:xfrm>
            <a:off x="5972392" y="5270574"/>
            <a:ext cx="99918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ED219D9-6893-4D3E-8EE2-14D065B96D91}"/>
              </a:ext>
            </a:extLst>
          </p:cNvPr>
          <p:cNvCxnSpPr>
            <a:cxnSpLocks/>
          </p:cNvCxnSpPr>
          <p:nvPr/>
        </p:nvCxnSpPr>
        <p:spPr>
          <a:xfrm>
            <a:off x="5972392" y="5299549"/>
            <a:ext cx="99918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4987DDD-E079-46DF-BE9A-1A0BAC803B1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21" y="5097963"/>
            <a:ext cx="117334" cy="114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BE4480-8A19-4601-8B64-AAEFA2D68D6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95" y="5155106"/>
            <a:ext cx="636956" cy="1965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E8D1F6-D720-4B9F-9810-72B9B49BC04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91" y="5161196"/>
            <a:ext cx="908190" cy="254476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E6C4E75-0757-4ADF-9758-E39750A5C283}"/>
              </a:ext>
            </a:extLst>
          </p:cNvPr>
          <p:cNvSpPr/>
          <p:nvPr/>
        </p:nvSpPr>
        <p:spPr>
          <a:xfrm>
            <a:off x="3294967" y="3933889"/>
            <a:ext cx="3379571" cy="2481690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BFC9439B-5A1D-4337-9F2E-087629FA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29" y="160730"/>
            <a:ext cx="10515600" cy="1325563"/>
          </a:xfrm>
        </p:spPr>
        <p:txBody>
          <a:bodyPr/>
          <a:lstStyle/>
          <a:p>
            <a:r>
              <a:rPr lang="en-US" dirty="0"/>
              <a:t>Measurement Incompatibility in POVMs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1ECD13D-3760-440C-A92B-DC20776BEE3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75" y="1761006"/>
            <a:ext cx="8644570" cy="2803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F2F4CB-69D1-4D50-BE8F-DE53ADA2A07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77" y="2416743"/>
            <a:ext cx="9150473" cy="84876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AE7EE6D-B8B1-4E8B-A182-5670D2E309D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694" y="1392135"/>
            <a:ext cx="1865143" cy="280381"/>
          </a:xfrm>
          <a:prstGeom prst="rect">
            <a:avLst/>
          </a:prstGeom>
        </p:spPr>
      </p:pic>
      <p:sp>
        <p:nvSpPr>
          <p:cNvPr id="88" name="Arrow: Up 87">
            <a:extLst>
              <a:ext uri="{FF2B5EF4-FFF2-40B4-BE49-F238E27FC236}">
                <a16:creationId xmlns:a16="http://schemas.microsoft.com/office/drawing/2014/main" id="{869BCC46-AC27-4C5F-8E08-42456052D609}"/>
              </a:ext>
            </a:extLst>
          </p:cNvPr>
          <p:cNvSpPr/>
          <p:nvPr/>
        </p:nvSpPr>
        <p:spPr>
          <a:xfrm rot="14297115">
            <a:off x="9690695" y="1375878"/>
            <a:ext cx="117333" cy="41485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9AE3509-E897-4C61-9FF1-BA59482911DE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41" y="4312307"/>
            <a:ext cx="2934856" cy="6564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F75DFB-8AF7-491E-A282-155DE261D8B4}"/>
              </a:ext>
            </a:extLst>
          </p:cNvPr>
          <p:cNvSpPr/>
          <p:nvPr/>
        </p:nvSpPr>
        <p:spPr>
          <a:xfrm>
            <a:off x="8029795" y="4015262"/>
            <a:ext cx="3459708" cy="1045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3798592-0357-45A1-B6D5-7D799FA1A4B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07" y="5257645"/>
            <a:ext cx="2159237" cy="5302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9C5834-91B8-47CC-879E-437CAE0D90A7}"/>
              </a:ext>
            </a:extLst>
          </p:cNvPr>
          <p:cNvSpPr/>
          <p:nvPr/>
        </p:nvSpPr>
        <p:spPr>
          <a:xfrm>
            <a:off x="599607" y="1109272"/>
            <a:ext cx="11422504" cy="243374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CEAF97B-9EB7-43D7-8F22-0751EB15AF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4" y="4719385"/>
            <a:ext cx="3295998" cy="487619"/>
          </a:xfrm>
          <a:prstGeom prst="rect">
            <a:avLst/>
          </a:prstGeom>
        </p:spPr>
      </p:pic>
      <p:sp>
        <p:nvSpPr>
          <p:cNvPr id="81" name="Title 1">
            <a:extLst>
              <a:ext uri="{FF2B5EF4-FFF2-40B4-BE49-F238E27FC236}">
                <a16:creationId xmlns:a16="http://schemas.microsoft.com/office/drawing/2014/main" id="{BFC9439B-5A1D-4337-9F2E-087629FA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29" y="160730"/>
            <a:ext cx="10515600" cy="1325563"/>
          </a:xfrm>
        </p:spPr>
        <p:txBody>
          <a:bodyPr/>
          <a:lstStyle/>
          <a:p>
            <a:r>
              <a:rPr lang="en-US" dirty="0"/>
              <a:t>Measurement Incompatibility in POVMs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A46EA7-FE2C-4603-9BC0-9F6FDB6BA6BC}"/>
              </a:ext>
            </a:extLst>
          </p:cNvPr>
          <p:cNvGrpSpPr/>
          <p:nvPr/>
        </p:nvGrpSpPr>
        <p:grpSpPr>
          <a:xfrm>
            <a:off x="6583399" y="4908322"/>
            <a:ext cx="685800" cy="685800"/>
            <a:chOff x="3425512" y="2112753"/>
            <a:chExt cx="685800" cy="6858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841ECC1-1E04-4A15-A6FC-CBA541D76B7C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B3708E6-2FBF-407B-9BEC-92211EB291B1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Chord 49">
                <a:extLst>
                  <a:ext uri="{FF2B5EF4-FFF2-40B4-BE49-F238E27FC236}">
                    <a16:creationId xmlns:a16="http://schemas.microsoft.com/office/drawing/2014/main" id="{703283FA-3967-4ACC-94AD-64CD80D9E512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ounded Rectangle 14 1 2 1">
              <a:extLst>
                <a:ext uri="{FF2B5EF4-FFF2-40B4-BE49-F238E27FC236}">
                  <a16:creationId xmlns:a16="http://schemas.microsoft.com/office/drawing/2014/main" id="{8EF4B37C-9F02-4B03-B754-E3BA832F2930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616B953B-4698-4A00-857A-D0BA546FA1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43" y="4994798"/>
            <a:ext cx="158476" cy="21592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0BDA6275-89E4-4E1F-A676-457D8C9B8BE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50" y="4584907"/>
            <a:ext cx="716189" cy="28038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5C9D418-56B2-4340-AB96-E7F40CB6FE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27" y="6064393"/>
            <a:ext cx="128000" cy="114286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2FC34C6-D528-44EC-8971-FF7F35A8F8A0}"/>
              </a:ext>
            </a:extLst>
          </p:cNvPr>
          <p:cNvCxnSpPr/>
          <p:nvPr/>
        </p:nvCxnSpPr>
        <p:spPr>
          <a:xfrm>
            <a:off x="7269199" y="5224076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8E8B1D8-724D-4609-AA1C-3E42DDC512D4}"/>
              </a:ext>
            </a:extLst>
          </p:cNvPr>
          <p:cNvCxnSpPr/>
          <p:nvPr/>
        </p:nvCxnSpPr>
        <p:spPr>
          <a:xfrm>
            <a:off x="7269199" y="5253051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7C63E30-E620-4465-9227-4AC3A1F33A4C}"/>
              </a:ext>
            </a:extLst>
          </p:cNvPr>
          <p:cNvCxnSpPr>
            <a:cxnSpLocks/>
          </p:cNvCxnSpPr>
          <p:nvPr/>
        </p:nvCxnSpPr>
        <p:spPr>
          <a:xfrm>
            <a:off x="5028263" y="5102760"/>
            <a:ext cx="154918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DCBD9EF7-4F11-4418-8009-F369E0E7A40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14" y="5013617"/>
            <a:ext cx="115810" cy="178286"/>
          </a:xfrm>
          <a:prstGeom prst="rect">
            <a:avLst/>
          </a:prstGeom>
          <a:ln w="12700"/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491F30C-01A8-45C8-B625-468C9DC6E4B1}"/>
              </a:ext>
            </a:extLst>
          </p:cNvPr>
          <p:cNvCxnSpPr>
            <a:cxnSpLocks/>
          </p:cNvCxnSpPr>
          <p:nvPr/>
        </p:nvCxnSpPr>
        <p:spPr>
          <a:xfrm>
            <a:off x="8868867" y="5922924"/>
            <a:ext cx="122826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F86A529-47E4-4A1B-8A63-444144CE2D17}"/>
              </a:ext>
            </a:extLst>
          </p:cNvPr>
          <p:cNvCxnSpPr>
            <a:cxnSpLocks/>
          </p:cNvCxnSpPr>
          <p:nvPr/>
        </p:nvCxnSpPr>
        <p:spPr>
          <a:xfrm>
            <a:off x="8868867" y="5951899"/>
            <a:ext cx="122826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" name="Picture 121">
            <a:extLst>
              <a:ext uri="{FF2B5EF4-FFF2-40B4-BE49-F238E27FC236}">
                <a16:creationId xmlns:a16="http://schemas.microsoft.com/office/drawing/2014/main" id="{4A3986B8-330E-43C7-B7DB-E533E23D3ED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524" y="5894756"/>
            <a:ext cx="117334" cy="11428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23A5C248-2B7C-48BF-B2A9-85BBA0A3C921}"/>
              </a:ext>
            </a:extLst>
          </p:cNvPr>
          <p:cNvSpPr/>
          <p:nvPr/>
        </p:nvSpPr>
        <p:spPr>
          <a:xfrm>
            <a:off x="5409009" y="4414890"/>
            <a:ext cx="4098628" cy="204537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7BFA05B7-B3CD-4607-B2A7-625D7213E33C}"/>
              </a:ext>
            </a:extLst>
          </p:cNvPr>
          <p:cNvCxnSpPr>
            <a:cxnSpLocks/>
          </p:cNvCxnSpPr>
          <p:nvPr/>
        </p:nvCxnSpPr>
        <p:spPr>
          <a:xfrm flipV="1">
            <a:off x="5845044" y="5425029"/>
            <a:ext cx="731520" cy="682890"/>
          </a:xfrm>
          <a:prstGeom prst="bentConnector3">
            <a:avLst>
              <a:gd name="adj1" fmla="val -132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F5F0DD90-B53C-447E-A13D-31403827ED78}"/>
              </a:ext>
            </a:extLst>
          </p:cNvPr>
          <p:cNvCxnSpPr>
            <a:cxnSpLocks/>
          </p:cNvCxnSpPr>
          <p:nvPr/>
        </p:nvCxnSpPr>
        <p:spPr>
          <a:xfrm flipV="1">
            <a:off x="5811692" y="5389517"/>
            <a:ext cx="777240" cy="700881"/>
          </a:xfrm>
          <a:prstGeom prst="bentConnector3">
            <a:avLst>
              <a:gd name="adj1" fmla="val -429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6128224-3089-4D4E-B88B-F422F7BD4FE2}"/>
              </a:ext>
            </a:extLst>
          </p:cNvPr>
          <p:cNvCxnSpPr>
            <a:cxnSpLocks/>
          </p:cNvCxnSpPr>
          <p:nvPr/>
        </p:nvCxnSpPr>
        <p:spPr>
          <a:xfrm>
            <a:off x="5032006" y="6143574"/>
            <a:ext cx="286028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47802F9E-BC92-4402-BE3D-A4EDBDC16970}"/>
              </a:ext>
            </a:extLst>
          </p:cNvPr>
          <p:cNvSpPr/>
          <p:nvPr/>
        </p:nvSpPr>
        <p:spPr>
          <a:xfrm>
            <a:off x="5777098" y="6064393"/>
            <a:ext cx="91440" cy="914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DCA03B8-6925-45CD-982D-48AC93049FED}"/>
              </a:ext>
            </a:extLst>
          </p:cNvPr>
          <p:cNvCxnSpPr>
            <a:cxnSpLocks/>
          </p:cNvCxnSpPr>
          <p:nvPr/>
        </p:nvCxnSpPr>
        <p:spPr>
          <a:xfrm>
            <a:off x="5028263" y="6110113"/>
            <a:ext cx="286402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EDA2411-79F3-4D86-8A29-80E81CD4D77A}"/>
              </a:ext>
            </a:extLst>
          </p:cNvPr>
          <p:cNvSpPr/>
          <p:nvPr/>
        </p:nvSpPr>
        <p:spPr>
          <a:xfrm>
            <a:off x="7853664" y="4921975"/>
            <a:ext cx="1051354" cy="13817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B1F3943D-46B8-4793-A872-382932C8E2E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61" y="5473634"/>
            <a:ext cx="908190" cy="25447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0DE35CBD-F775-4AAB-83E3-18306D419B81}"/>
              </a:ext>
            </a:extLst>
          </p:cNvPr>
          <p:cNvGrpSpPr/>
          <p:nvPr/>
        </p:nvGrpSpPr>
        <p:grpSpPr>
          <a:xfrm>
            <a:off x="6583399" y="2128754"/>
            <a:ext cx="685800" cy="685800"/>
            <a:chOff x="3425512" y="2112753"/>
            <a:chExt cx="685800" cy="68580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84BB0787-D965-4138-B822-93899B43FE6E}"/>
                </a:ext>
              </a:extLst>
            </p:cNvPr>
            <p:cNvGrpSpPr/>
            <p:nvPr/>
          </p:nvGrpSpPr>
          <p:grpSpPr>
            <a:xfrm>
              <a:off x="3565385" y="2265155"/>
              <a:ext cx="434896" cy="483097"/>
              <a:chOff x="4824632" y="2067087"/>
              <a:chExt cx="434896" cy="48309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173A0AB-2FC1-4411-A0A9-FD8AC6772466}"/>
                  </a:ext>
                </a:extLst>
              </p:cNvPr>
              <p:cNvCxnSpPr/>
              <p:nvPr/>
            </p:nvCxnSpPr>
            <p:spPr>
              <a:xfrm flipH="1" flipV="1">
                <a:off x="4837160" y="2067087"/>
                <a:ext cx="228599" cy="381000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Chord 88">
                <a:extLst>
                  <a:ext uri="{FF2B5EF4-FFF2-40B4-BE49-F238E27FC236}">
                    <a16:creationId xmlns:a16="http://schemas.microsoft.com/office/drawing/2014/main" id="{5872F9C4-E628-46C9-90DA-752D5FDE0F62}"/>
                  </a:ext>
                </a:extLst>
              </p:cNvPr>
              <p:cNvSpPr/>
              <p:nvPr/>
            </p:nvSpPr>
            <p:spPr>
              <a:xfrm rot="6778211">
                <a:off x="4834741" y="2125397"/>
                <a:ext cx="414678" cy="434896"/>
              </a:xfrm>
              <a:prstGeom prst="chor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Rounded Rectangle 14 1 2 2">
              <a:extLst>
                <a:ext uri="{FF2B5EF4-FFF2-40B4-BE49-F238E27FC236}">
                  <a16:creationId xmlns:a16="http://schemas.microsoft.com/office/drawing/2014/main" id="{9C2BDAFC-3BFC-420C-9E66-7AB19A33E9DE}"/>
                </a:ext>
              </a:extLst>
            </p:cNvPr>
            <p:cNvSpPr/>
            <p:nvPr/>
          </p:nvSpPr>
          <p:spPr>
            <a:xfrm>
              <a:off x="3425512" y="2112753"/>
              <a:ext cx="685800" cy="685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8F159520-26E8-4511-BB09-D874C116D6C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43" y="2215230"/>
            <a:ext cx="158476" cy="215924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748A197-3774-4466-9251-FEE18F1F2E7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86" y="1805339"/>
            <a:ext cx="540951" cy="25447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217D8395-4C04-40BE-B673-2FBF965B683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27" y="3284825"/>
            <a:ext cx="128000" cy="114286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EAC64D7-988A-4217-935C-35A31FDC4013}"/>
              </a:ext>
            </a:extLst>
          </p:cNvPr>
          <p:cNvCxnSpPr/>
          <p:nvPr/>
        </p:nvCxnSpPr>
        <p:spPr>
          <a:xfrm>
            <a:off x="7269199" y="2444508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A8E8977-233D-4D90-8406-1F6D3A950428}"/>
              </a:ext>
            </a:extLst>
          </p:cNvPr>
          <p:cNvCxnSpPr/>
          <p:nvPr/>
        </p:nvCxnSpPr>
        <p:spPr>
          <a:xfrm>
            <a:off x="7269199" y="2473483"/>
            <a:ext cx="5879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AD04A5C-90A6-46B3-BC81-47A1FA51DBF1}"/>
              </a:ext>
            </a:extLst>
          </p:cNvPr>
          <p:cNvCxnSpPr>
            <a:cxnSpLocks/>
          </p:cNvCxnSpPr>
          <p:nvPr/>
        </p:nvCxnSpPr>
        <p:spPr>
          <a:xfrm>
            <a:off x="5028263" y="2323192"/>
            <a:ext cx="154918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6" name="Picture 95">
            <a:extLst>
              <a:ext uri="{FF2B5EF4-FFF2-40B4-BE49-F238E27FC236}">
                <a16:creationId xmlns:a16="http://schemas.microsoft.com/office/drawing/2014/main" id="{81E715FD-DD23-4946-9A3A-134B86C9AA8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14" y="2234049"/>
            <a:ext cx="115810" cy="178286"/>
          </a:xfrm>
          <a:prstGeom prst="rect">
            <a:avLst/>
          </a:prstGeom>
          <a:ln w="12700"/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5DF4DA1-58A2-437E-B62B-DCEA8D1D241C}"/>
              </a:ext>
            </a:extLst>
          </p:cNvPr>
          <p:cNvCxnSpPr>
            <a:cxnSpLocks/>
          </p:cNvCxnSpPr>
          <p:nvPr/>
        </p:nvCxnSpPr>
        <p:spPr>
          <a:xfrm>
            <a:off x="8868867" y="3143356"/>
            <a:ext cx="122826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EF29AB7-617C-489F-9BC1-AD517A58F912}"/>
              </a:ext>
            </a:extLst>
          </p:cNvPr>
          <p:cNvCxnSpPr>
            <a:cxnSpLocks/>
          </p:cNvCxnSpPr>
          <p:nvPr/>
        </p:nvCxnSpPr>
        <p:spPr>
          <a:xfrm>
            <a:off x="8868867" y="3180282"/>
            <a:ext cx="122826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0" name="Picture 119">
            <a:extLst>
              <a:ext uri="{FF2B5EF4-FFF2-40B4-BE49-F238E27FC236}">
                <a16:creationId xmlns:a16="http://schemas.microsoft.com/office/drawing/2014/main" id="{562FD233-64D1-4AE6-B2A9-9E7056A0963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524" y="3086213"/>
            <a:ext cx="117334" cy="114286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742B023C-7FCA-40A1-AF2F-AFDA181ED3A0}"/>
              </a:ext>
            </a:extLst>
          </p:cNvPr>
          <p:cNvSpPr/>
          <p:nvPr/>
        </p:nvSpPr>
        <p:spPr>
          <a:xfrm>
            <a:off x="5409009" y="1635322"/>
            <a:ext cx="4098628" cy="204537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26F2821-3EE1-47FB-92A5-ADE0D470ECCD}"/>
              </a:ext>
            </a:extLst>
          </p:cNvPr>
          <p:cNvCxnSpPr>
            <a:cxnSpLocks/>
          </p:cNvCxnSpPr>
          <p:nvPr/>
        </p:nvCxnSpPr>
        <p:spPr>
          <a:xfrm>
            <a:off x="5032006" y="3364006"/>
            <a:ext cx="286028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8F9A4C0-B36C-451A-A889-7DBFF77D32AF}"/>
              </a:ext>
            </a:extLst>
          </p:cNvPr>
          <p:cNvCxnSpPr>
            <a:cxnSpLocks/>
          </p:cNvCxnSpPr>
          <p:nvPr/>
        </p:nvCxnSpPr>
        <p:spPr>
          <a:xfrm>
            <a:off x="5028263" y="3330545"/>
            <a:ext cx="286402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8655C007-6C66-4A40-AF0B-C8CF7B6A95F8}"/>
              </a:ext>
            </a:extLst>
          </p:cNvPr>
          <p:cNvSpPr/>
          <p:nvPr/>
        </p:nvSpPr>
        <p:spPr>
          <a:xfrm>
            <a:off x="7853664" y="2142407"/>
            <a:ext cx="1051354" cy="13817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A51F6A4F-B602-4BE9-935C-2BF925453B4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61" y="2694066"/>
            <a:ext cx="908190" cy="2544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16CABF-7CFC-43CB-972B-EB1466F788A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" y="2160522"/>
            <a:ext cx="3716569" cy="48761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A3E312F-7B4C-4AE1-A389-99CBF9C08644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1" y="1557205"/>
            <a:ext cx="1228190" cy="266667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9D218CEB-E4F5-47F6-91A7-5AF8FB73910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92" y="2937866"/>
            <a:ext cx="2934856" cy="65645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3A28FE3-C2BF-4F79-9064-A804FBE7CD47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7" y="5516964"/>
            <a:ext cx="3141486" cy="6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4" grpId="0" animBg="1"/>
      <p:bldP spid="77" grpId="0" animBg="1"/>
      <p:bldP spid="100" grpId="0" animBg="1"/>
      <p:bldP spid="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0F04-17FA-435C-A554-1A955ECE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41" y="365125"/>
            <a:ext cx="10869118" cy="1325563"/>
          </a:xfrm>
        </p:spPr>
        <p:txBody>
          <a:bodyPr/>
          <a:lstStyle/>
          <a:p>
            <a:r>
              <a:rPr lang="en-US" dirty="0"/>
              <a:t>Qubit Example of Measurement Incompatibility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203A-4A3C-4736-9A09-FC18839663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98" y="6391084"/>
            <a:ext cx="4052116" cy="20358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C6032E7-3242-47C8-8EB0-38BB1E6CEA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76" y="1690686"/>
            <a:ext cx="5372949" cy="30781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55BA887-4D8B-43B1-8E0A-8E52A6A133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27" y="2332339"/>
            <a:ext cx="5973331" cy="30781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E957B7-A487-4A0F-95CB-41EB2151B425}"/>
              </a:ext>
            </a:extLst>
          </p:cNvPr>
          <p:cNvCxnSpPr/>
          <p:nvPr/>
        </p:nvCxnSpPr>
        <p:spPr>
          <a:xfrm flipV="1">
            <a:off x="1966480" y="3429000"/>
            <a:ext cx="0" cy="118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E150D1A-C4FF-4A63-AF34-4B6CEEF814E9}"/>
              </a:ext>
            </a:extLst>
          </p:cNvPr>
          <p:cNvCxnSpPr>
            <a:cxnSpLocks/>
          </p:cNvCxnSpPr>
          <p:nvPr/>
        </p:nvCxnSpPr>
        <p:spPr>
          <a:xfrm rot="7200000" flipV="1">
            <a:off x="2478436" y="4315734"/>
            <a:ext cx="0" cy="118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B91C18F-03F4-447D-93D5-841DAA64446B}"/>
              </a:ext>
            </a:extLst>
          </p:cNvPr>
          <p:cNvCxnSpPr>
            <a:cxnSpLocks/>
          </p:cNvCxnSpPr>
          <p:nvPr/>
        </p:nvCxnSpPr>
        <p:spPr>
          <a:xfrm rot="14400000" flipV="1">
            <a:off x="1454521" y="4315735"/>
            <a:ext cx="0" cy="118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F4B6D26D-4969-4179-B1E9-40F628544F9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21" y="3128213"/>
            <a:ext cx="109714" cy="17981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DD54750-B857-4132-8FEB-EBA2BACF712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98" y="6025068"/>
            <a:ext cx="3905830" cy="20358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2F847DC2-3A51-4A03-AD22-077BF1A6C5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28" y="4268056"/>
            <a:ext cx="1749334" cy="31085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A0BEEAAB-042E-470F-993C-5F07E6481CE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28" y="3016251"/>
            <a:ext cx="1123048" cy="30780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D2214E9-B156-401B-94A8-7AA1FF54B94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1989"/>
            <a:ext cx="3219809" cy="22704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6B802E8-1729-4266-B661-A1CD3E87595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51" y="4309962"/>
            <a:ext cx="3026285" cy="22704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54E3672-A411-4EF7-929F-44343BAFC2B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31" y="3628710"/>
            <a:ext cx="1101715" cy="30780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90E8EC0-622B-47EB-9BEB-634A97C9C6A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654447"/>
            <a:ext cx="1426285" cy="224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B7E97B9-310F-4E1E-B040-2EEE8B50544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29" y="4938850"/>
            <a:ext cx="3801906" cy="52723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755DCA8-64D6-43CB-8227-95B0FD28661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84" y="5632954"/>
            <a:ext cx="2780952" cy="25447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609D5B9-A0F3-4869-9C72-7539E9BD8B0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00" y="6187503"/>
            <a:ext cx="1433601" cy="2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C66F-706F-4EE8-BB20-11DE6C62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94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Is Measurement Incompatibility Related to any other Fundamental Quantum Phenomena?</a:t>
            </a:r>
          </a:p>
        </p:txBody>
      </p:sp>
    </p:spTree>
    <p:extLst>
      <p:ext uri="{BB962C8B-B14F-4D97-AF65-F5344CB8AC3E}">
        <p14:creationId xmlns:p14="http://schemas.microsoft.com/office/powerpoint/2010/main" val="1980171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903.63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Measurement \\Apparatus&#10;&#10;\end{document}"/>
  <p:tag name="IGUANATEXSIZE" val="20"/>
  <p:tag name="IGUANATEXCURSOR" val="7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b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2644.16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Let $E_{a|\mbf{n}_x}=\frac{1}{2}\left(\mbb{I}+(-1)^a\mbf{n}_x\cdot\vec{\sigma}\right)$ for $||\mbf{n}_x||\in[0,1]$.&#10;&#10;\end{document}"/>
  <p:tag name="IGUANATEXSIZE" val="20"/>
  <p:tag name="IGUANATEXCURSOR" val="8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2939.63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Consider $\mbf{n}_x=r(\cos\frac{2\pi x}{3}\hat{\mbf{z}}+\sin\frac{2\pi x}{3}\hat{\mbf{x}})\quad$ for $x=0,1,2$.&#10;&#10;\end{document}"/>
  <p:tag name="IGUANATEXSIZE" val="20"/>
  <p:tag name="IGUANATEXCURSOR" val="8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3.9932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hat{\mbf{z}}$&#10;&#10;\end{document}"/>
  <p:tag name="IGUANATEXSIZE" val="20"/>
  <p:tag name="IGUANATEXCURSOR" val="7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02.69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[Uola/Luoma/Moroder/Heinosaari PRA '16]&#10;&#10;\end{document}"/>
  <p:tag name="IGUANATEXSIZE" val="16"/>
  <p:tag name="IGUANATEXCURSOR" val="7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860.892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frac{2}{3}&lt;r&lt;\sqrt{3}-1$:&#10;&#10;\end{document}"/>
  <p:tag name="IGUANATEXSIZE" val="20"/>
  <p:tag name="IGUANATEXCURSOR" val="7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552.68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0\leq r\leq\frac{2}{3}$:&#10;&#10;\end{document}"/>
  <p:tag name="IGUANATEXSIZE" val="20"/>
  <p:tag name="IGUANATEXCURSOR" val="7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84.5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Triplewise jointly measurable&#10;&#10;&#10;\end{document}"/>
  <p:tag name="IGUANATEXSIZE" val="20"/>
  <p:tag name="IGUANATEXCURSOR" val="7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489.31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Pairwise jointly measurable&#10;&#10;&#10;\end{document}"/>
  <p:tag name="IGUANATEXSIZE" val="20"/>
  <p:tag name="IGUANATEXCURSOR" val="7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542.182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frac{2}{3}&lt;r\leq 1$:&#10;&#10;\end{document}"/>
  <p:tag name="IGUANATEXSIZE" val="20"/>
  <p:tag name="IGUANATEXCURSOR" val="7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01.912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Incompatible&#10;&#10;&#10;\end{document}"/>
  <p:tag name="IGUANATEXSIZE" val="20"/>
  <p:tag name="IGUANATEXCURSOR" val="7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$&#10;&#10;\end{document}"/>
  <p:tag name="IGUANATEXSIZE" val="26"/>
  <p:tag name="IGUANATEXCURSOR" val="7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1871.01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$\bullet$ For any two directions $\mbf{n}$ and $\mbf{m}$, \\the POVMs are compatible iff&#10;&#10;&#10;\end{document}"/>
  <p:tag name="IGUANATEXSIZE" val="20"/>
  <p:tag name="IGUANATEXCURSOR" val="7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68.57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||\mbf{n}+\mbf{m}||+||\mbf{n}-\mbf{m}||\leq 2$.&#10;&#10;\end{document}"/>
  <p:tag name="IGUANATEXSIZE" val="20"/>
  <p:tag name="IGUANATEXCURSOR" val="7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81.889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[Busch PRD '85]&#10;&#10;\end{document}"/>
  <p:tag name="IGUANATEXSIZE" val="16"/>
  <p:tag name="IGUANATEXCURSOR" val="7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98.1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$\bullet$ Bell Nonlocality:&#10;&#10;\end{document}"/>
  <p:tag name="IGUANATEXSIZE" val="24"/>
  <p:tag name="IGUANATEXCURSOR" val="7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349.456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G'_{k|y}\}$&#10;&#10;\end{document}"/>
  <p:tag name="IGUANATEXSIZE" val="20"/>
  <p:tag name="IGUANATEXCURSOR" val="7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8.946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b|y,k)$&#10;&#10;&#10;\end{document}"/>
  <p:tag name="IGUANATEXSIZE" val="20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352.455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G_{k|x}\}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a|x,k)$&#10;&#10;&#10;\end{document}"/>
  <p:tag name="IGUANATEXSIZE" val="20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1.702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_1(a,b)$&#10;\end{document}"/>
  <p:tag name="IGUANATEXSIZE" val="22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&#10;\end{document}"/>
  <p:tag name="IGUANATEXSIZE" val="24"/>
  <p:tag name="IGUANATEXCURSOR" val="6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b$&#10;&#10;\end{document}"/>
  <p:tag name="IGUANATEXSIZE" val="24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&#10;\end{document}"/>
  <p:tag name="IGUANATEXSIZE" val="24"/>
  <p:tag name="IGUANATEXCURSOR" val="6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4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265.5371"/>
  <p:tag name="OUTPUTDPI" val="1200"/>
  <p:tag name="LATEXADDIN" val="\documentclass{article}&#10;\usepackage{amsmath,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Alice&#10;&#10;&#10;&#10;\end{document}"/>
  <p:tag name="IGUANATEXSIZE" val="20"/>
  <p:tag name="IGUANATEXCURSOR" val="712"/>
  <p:tag name="TRANSPARENCY" val="True"/>
  <p:tag name="FILENAME" val=""/>
  <p:tag name="INPUTTYPE" val="0"/>
  <p:tag name="LATEXENGINEID" val="1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211.5295"/>
  <p:tag name="OUTPUTDPI" val="1200"/>
  <p:tag name="LATEXADDIN" val="\documentclass{article}&#10;\usepackage{amsmath,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Bob&#10;&#10;&#10;&#10;\end{document}"/>
  <p:tag name="IGUANATEXSIZE" val="20"/>
  <p:tag name="IGUANATEXCURSOR" val="710"/>
  <p:tag name="TRANSPARENCY" val="True"/>
  <p:tag name="FILENAME" val=""/>
  <p:tag name="INPUTTYPE" val="0"/>
  <p:tag name="LATEXENGINEID" val="1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09.973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^{AB}$&#10;&#10;\end{document}"/>
  <p:tag name="IGUANATEXSIZE" val="26"/>
  <p:tag name="IGUANATEXCURSOR" val="7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302"/>
  <p:tag name="ORIGINALWIDTH" val="1772.02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begin{align}&#10;p(ab|xy)=\tr\left[(E_{k|a}\otimes F_{b|y})\rho^{AB}\right]\notag&#10;\end{align}&#10;&#10;\end{document}"/>
  <p:tag name="IGUANATEXSIZE" val="24"/>
  <p:tag name="IGUANATEXCURSOR" val="7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0.4462"/>
  <p:tag name="ORIGINALWIDTH" val="1334.83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Quantum correlations\\ generated by \\$\{E_{a|x}\}$, $\{F_{b|y}\}$, and $\rho^{AB}$.&#10;\end{center}&#10;&#10;\end{document}"/>
  <p:tag name="IGUANATEXSIZE" val="20"/>
  <p:tag name="IGUANATEXCURSOR" val="8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1288.33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 E_{a|x}=\sum_k p(a|x,k) G_{k|x}$&#10;&#10;\end{document}"/>
  <p:tag name="IGUANATEXSIZE" val="20"/>
  <p:tag name="IGUANATEXCURSOR" val="7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1.702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_2(a,b)$&#10;&#10;\end{document}"/>
  <p:tag name="IGUANATEXSIZE" val="22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1244.09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 F_{b|y}=\sum_k p(b|y,k) G'_{k|y}$&#10;&#10;\end{document}"/>
  <p:tag name="IGUANATEXSIZE" val="20"/>
  <p:tag name="IGUANATEXCURSOR" val="7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9.6888"/>
  <p:tag name="ORIGINALWIDTH" val="1977.50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begin{align}&#10;p(ab|xy)&amp;=\tr\left[(E_{a|x}\otimes F_{b|y})\rho^{AB}\right]\notag\\&#10;&amp;\not=\sum_\lambda p(\lambda) p(a|x,\lambda)p(b|y,\lambda).\notag&#10;\end{align}&#10;&#10;\end{document}"/>
  <p:tag name="IGUANATEXSIZE" val="20"/>
  <p:tag name="IGUANATEXCURSOR" val="7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964"/>
  <p:tag name="ORIGINALWIDTH" val="4941.882"/>
  <p:tag name="LATEXADDIN" val="\documentclass{article}&#10;\usepackage{amsmath,amssymb,amsthm}&#10;\textwidth=5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$\bullet$ The quantum correlations generated by $\{E_{a|x}\}$, $\{F_{b|y}\}$, and $\rho^{AB}$ are called \textbf{Bell nonlocal} if they cannot be simulated by a local hidden variable (LHV) model:&#10;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3850.769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Quantum correlations are Bell nonlocal iff they can violate the \textcolor{red}{locality bound} of some Bell expression.&#10;\end{center}&#10;&#10;\end{document}"/>
  <p:tag name="IGUANATEXSIZE" val="20"/>
  <p:tag name="IGUANATEXCURSOR" val="8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&#10;\end{document}"/>
  <p:tag name="IGUANATEXSIZE" val="24"/>
  <p:tag name="IGUANATEXCURSOR" val="6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4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a|x,\lambda)$&#10;&#10;&#10;\end{document}"/>
  <p:tag name="IGUANATEXSIZE" val="20"/>
  <p:tag name="IGUANATEXCURSOR" val="7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265.5371"/>
  <p:tag name="OUTPUTDPI" val="1200"/>
  <p:tag name="LATEXADDIN" val="\documentclass{article}&#10;\usepackage{amsmath,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Alice&#10;&#10;&#10;&#10;\end{document}"/>
  <p:tag name="IGUANATEXSIZE" val="20"/>
  <p:tag name="IGUANATEXCURSOR" val="712"/>
  <p:tag name="TRANSPARENCY" val="True"/>
  <p:tag name="FILENAME" val=""/>
  <p:tag name="INPUTTYPE" val="0"/>
  <p:tag name="LATEXENGINEID" val="1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211.5295"/>
  <p:tag name="OUTPUTDPI" val="1200"/>
  <p:tag name="LATEXADDIN" val="\documentclass{article}&#10;\usepackage{amsmath,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Bob&#10;&#10;&#10;&#10;\end{document}"/>
  <p:tag name="IGUANATEXSIZE" val="20"/>
  <p:tag name="IGUANATEXCURSOR" val="710"/>
  <p:tag name="TRANSPARENCY" val="True"/>
  <p:tag name="FILENAME" val=""/>
  <p:tag name="INPUTTYPE" val="0"/>
  <p:tag name="LATEXENGINEID" val="1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&#10;\end{document}"/>
  <p:tag name="IGUANATEXSIZE" val="24"/>
  <p:tag name="IGUANATEXCURSOR" val="6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903.63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Measurement \\Apparatus&#10;&#10;\end{document}"/>
  <p:tag name="IGUANATEXSIZE" val="20"/>
  <p:tag name="IGUANATEXCURSOR" val="7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b$&#10;&#10;\end{document}"/>
  <p:tag name="IGUANATEXSIZE" val="24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3.445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b|y,\lambda)$&#10;&#10;&#10;\end{document}"/>
  <p:tag name="IGUANATEXSIZE" val="20"/>
  <p:tag name="IGUANATEXCURSOR" val="7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lambda$&#10;&#10;\end{document}"/>
  <p:tag name="IGUANATEXSIZE" val="24"/>
  <p:tag name="IGUANATEXCURSOR" val="7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83.2396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not=$&#10;&#10;\end{document}"/>
  <p:tag name="IGUANATEXSIZE" val="48"/>
  <p:tag name="IGUANATEXCURSOR" val="7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4761.155"/>
  <p:tag name="LATEXADDIN" val="\documentclass{article}&#10;\usepackage{amsmath,amssymb,amsthm}&#10;\textwidth=5.3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\textbf{Fact:} If Alice's POVMs $\{E_{a|x}\}$ are compatible, then it is not possible to generate nonlocal correlations using any  POVMs $\{F_{b|y}\}$ for Bob and any quantum state $\rho^{AB}$.&#10;&#10;&#10;\end{document}"/>
  <p:tag name="IGUANATEXSIZE" val="20"/>
  <p:tag name="IGUANATEXCURSOR" val="8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349.456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G'_{k|y}\}$&#10;&#10;\end{document}"/>
  <p:tag name="IGUANATEXSIZE" val="20"/>
  <p:tag name="IGUANATEXCURSOR" val="7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&#10;\end{document}"/>
  <p:tag name="IGUANATEXSIZE" val="24"/>
  <p:tag name="IGUANATEXCURSOR" val="6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b$&#10;&#10;\end{document}"/>
  <p:tag name="IGUANATEXSIZE" val="24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8.946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b|y,k)$&#10;&#10;&#10;\end{document}"/>
  <p:tag name="IGUANATEXSIZE" val="20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903.63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Measurement \\Apparatus&#10;&#10;\end{document}"/>
  <p:tag name="IGUANATEXSIZE" val="20"/>
  <p:tag name="IGUANATEXCURSOR" val="7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G_{k}\}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&#10;\end{document}"/>
  <p:tag name="IGUANATEXSIZE" val="24"/>
  <p:tag name="IGUANATEXCURSOR" val="6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4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a|x,k)$&#10;&#10;&#10;\end{document}"/>
  <p:tag name="IGUANATEXSIZE" val="20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0126"/>
  <p:tag name="ORIGINALWIDTH" val="265.5371"/>
  <p:tag name="OUTPUTDPI" val="1200"/>
  <p:tag name="LATEXADDIN" val="\documentclass{article}&#10;\usepackage{amsmath,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Alice&#10;&#10;&#10;&#10;\end{document}"/>
  <p:tag name="IGUANATEXSIZE" val="20"/>
  <p:tag name="IGUANATEXCURSOR" val="712"/>
  <p:tag name="TRANSPARENCY" val="True"/>
  <p:tag name="FILENAME" val=""/>
  <p:tag name="INPUTTYPE" val="0"/>
  <p:tag name="LATEXENGINEID" val="1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6228"/>
  <p:tag name="ORIGINALWIDTH" val="211.5295"/>
  <p:tag name="OUTPUTDPI" val="1200"/>
  <p:tag name="LATEXADDIN" val="\documentclass{article}&#10;\usepackage{amsmath,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Bob&#10;&#10;&#10;&#10;\end{document}"/>
  <p:tag name="IGUANATEXSIZE" val="20"/>
  <p:tag name="IGUANATEXCURSOR" val="710"/>
  <p:tag name="TRANSPARENCY" val="True"/>
  <p:tag name="FILENAME" val=""/>
  <p:tag name="INPUTTYPE" val="0"/>
  <p:tag name="LATEXENGINEID" val="1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09.973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^{AB}$&#10;&#10;\end{document}"/>
  <p:tag name="IGUANATEXSIZE" val="26"/>
  <p:tag name="IGUANATEXCURSOR" val="7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7.6978"/>
  <p:tag name="ORIGINALWIDTH" val="1361.8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The correlations $p(ab|xy)$ \\ can always be simulated \\by a LHV model.&#10;\end{center}&#10;&#10;&#10;\end{document}"/>
  <p:tag name="IGUANATEXSIZE" val="20"/>
  <p:tag name="IGUANATEXCURSOR" val="8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4761.155"/>
  <p:tag name="LATEXADDIN" val="\documentclass{article}&#10;\usepackage{amsmath,amssymb,amsthm}&#10;\textwidth=5.3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\textbf{Fact:} If Alice's POVMs $\{E_{a|x}\}$ are compatible, then it is not possible to generate nonlocal correlations using any  POVMs $\{F_{b|y}\}$ for Bob and any quantum state $\rho^{AB}$.&#10;&#10;&#10;\end{document}"/>
  <p:tag name="IGUANATEXSIZE" val="20"/>
  <p:tag name="IGUANATEXCURSOR" val="8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903.63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Measurement \\Apparatus&#10;&#10;\end{document}"/>
  <p:tag name="IGUANATEXSIZE" val="20"/>
  <p:tag name="IGUANATEXCURSOR" val="7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72.7034"/>
  <p:tag name="LATEXADDIN" val="\documentclass{article}&#10;\usepackage{amsmath,amssymb,amsthm}&#10;\textwidth=5.3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\textbf{Proof:} &#10;\end{document}"/>
  <p:tag name="IGUANATEXSIZE" val="20"/>
  <p:tag name="IGUANATEXCURSOR" val="7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2.3959"/>
  <p:tag name="ORIGINALWIDTH" val="2350.20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begin{align}&#10;p(ab|xy)&amp;=\tr\left[(E_{a|x}\otimes F_{b|y})\rho^{AB}\right]\notag\\&#10;&amp;=\sum_k p(a|x,k)\tr\left[(G_k\otimes F_{b|y})\rho^{AB}\right]\notag\\&#10;&amp;=\sum_k p(k)p(a|x,k)p(b|y,k)\notag&#10;\end{align}&#10;&#10;\end{document}"/>
  <p:tag name="IGUANATEXSIZE" val="20"/>
  <p:tag name="IGUANATEXCURSOR" val="9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36.445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Suppose&#10;&#10;&#10;\end{document}"/>
  <p:tag name="IGUANATEXSIZE" val="20"/>
  <p:tag name="IGUANATEXCURSOR" val="7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1238.09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 E_{a|x}=\sum_k p(a|x,k)G_k$.&#10;&#10;\end{document}"/>
  <p:tag name="IGUANATEXSIZE" val="20"/>
  <p:tag name="IGUANATEXCURSOR" val="7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77.465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Then&#10;&#10;&#10;\end{document}"/>
  <p:tag name="IGUANATEXSIZE" val="20"/>
  <p:tag name="IGUANATEXCURSOR" val="7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2103"/>
  <p:tag name="ORIGINALWIDTH" val="3238.84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where $p(k)=\tr[G_k\rho^A]$ and $\displaystyle p(b|y,k)=\frac{\tr[(G_k\otimes F_{b|y})\rho^{AB}]}{\tr[G_k\rho^A]}$.&#10;&#10;\end{document}"/>
  <p:tag name="IGUANATEXSIZE" val="20"/>
  <p:tag name="IGUANATEXCURSOR" val="7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62.28"/>
  <p:tag name="LATEXADDIN" val="\documentclass{article}&#10;\usepackage{amsmath,amssymb,amsthm}&#10;\textwidth=5.3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\textbf{Question:} Is the converse true?&#10;&#10;&#10;\end{document}"/>
  <p:tag name="IGUANATEXSIZE" val="20"/>
  <p:tag name="IGUANATEXCURSOR" val="7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7.6978"/>
  <p:tag name="ORIGINALWIDTH" val="3774.278"/>
  <p:tag name="LATEXADDIN" val="\documentclass{article}&#10;\usepackage{amsmath,amssymb,amsthm}&#10;\textwidth=4.2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For every family of incompatible POVMs $\{E_{a|x}\}$ on Alice's side, are there POVMs $\{F_{b|y}\}$ on Bob's side and a Bell expression whose locality bound can be violated using these POVMs?&#10;&#10;&#10;\end{document}"/>
  <p:tag name="IGUANATEXSIZE" val="20"/>
  <p:tag name="IGUANATEXCURSOR" val="8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85.602"/>
  <p:tag name="LATEXADDIN" val="\documentclass{article}&#10;\usepackage{amsmath,amssymb,amsthm}&#10;\textwidth=5.3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\textbf{Answer:} Not always.&#10;&#10;&#10;\end{document}"/>
  <p:tag name="IGUANATEXSIZE" val="20"/>
  <p:tag name="IGUANATEXCURSOR" val="7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4489.689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Every pair of incompatible observables and every pair of two-outcome POVMs can be used to violate the CHSH Inequality.&#10;&#10;\end{document}"/>
  <p:tag name="IGUANATEXSIZE" val="20"/>
  <p:tag name="IGUANATEXCURSOR" val="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.7162"/>
  <p:tag name="ORIGINALWIDTH" val="2909.63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$\bullet$ Measurements $\textcolor{red}{\mc{A}}$ and $\textcolor{blue}{\mc{B}}$ are called \textbf{incompatible} if \\$p_1(a,b)\not= p_2(a,b)$ for some input state $\rho$.&#10;\end{center}&#10;&#10;\end{document}"/>
  <p:tag name="IGUANATEXSIZE" val="20"/>
  <p:tag name="IGUANATEXCURSOR" val="8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67.22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[Wolf/Perez-Garcia/Fernandez PRL '09]&#10;&#10;\end{document}"/>
  <p:tag name="IGUANATEXSIZE" val="16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.4702"/>
  <p:tag name="ORIGINALWIDTH" val="4488.189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Certain incompatible measurements lead to states admitting a LHV model under \textit{two-outcome} measurements.&#10;&#10;\end{document}"/>
  <p:tag name="IGUANATEXSIZE" val="20"/>
  <p:tag name="IGUANATEXCURSOR" val="8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90.70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[Quintino/Bowles/Hirsch/Brunner PRA '16]&#10;&#10;\end{document}"/>
  <p:tag name="IGUANATEXSIZE" val="16"/>
  <p:tag name="IGUANATEXCURSOR" val="7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4488.189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Certain incompatible measurements lead to states admitting a LHV model under \textit{arbitrary} measurements.&#10;&#10;\end{document}"/>
  <p:tag name="IGUANATEXSIZE" val="20"/>
  <p:tag name="IGUANATEXCURSOR" val="8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39.59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[Bene/V\'{e}rtesi NJP '18]&#10;&#10;\end{document}"/>
  <p:tag name="IGUANATEXSIZE" val="16"/>
  <p:tag name="IGUANATEXCURSOR" val="7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2644.16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Let $E_{a|\mbf{n}_x}=\frac{1}{2}\left(\mbb{I}+(-1)^a\mbf{n}_x\cdot\vec{\sigma}\right)$ for $||\mbf{n}_x||\in[0,1]$.&#10;&#10;\end{document}"/>
  <p:tag name="IGUANATEXSIZE" val="20"/>
  <p:tag name="IGUANATEXCURSOR" val="8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2939.63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Consider $\mbf{n}_x=r(\cos\frac{2\pi x}{3}\hat{\mbf{z}}+\sin\frac{2\pi x}{3}\hat{\mbf{x}})\quad$ for $x=0,1,2$.&#10;&#10;\end{document}"/>
  <p:tag name="IGUANATEXSIZE" val="20"/>
  <p:tag name="IGUANATEXCURSOR" val="8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3.9932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hat{\mbf{z}}$&#10;&#10;\end{document}"/>
  <p:tag name="IGUANATEXSIZE" val="20"/>
  <p:tag name="IGUANATEXCURSOR" val="7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902.88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bullet$ The example of Bene and V\'{e}rtesi considers $r=.67$. &#10;&#10;\end{document}"/>
  <p:tag name="IGUANATEXSIZE" val="20"/>
  <p:tag name="IGUANATEXCURSOR" val="7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860.892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frac{2}{3}&lt;r&lt;\sqrt{3}-1$:&#10;&#10;\end{document}"/>
  <p:tag name="IGUANATEXSIZE" val="20"/>
  <p:tag name="IGUANATEXCURSOR" val="7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9.2013"/>
  <p:tag name="ORIGINALWIDTH" val="1034.87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A joint probability \\distribution cannot \\be defined.&#10;\end{center}&#10;\end{document}"/>
  <p:tag name="IGUANATEXSIZE" val="20"/>
  <p:tag name="IGUANATEXCURSOR" val="7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552.68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0\leq r\leq\frac{2}{3}$:&#10;&#10;\end{document}"/>
  <p:tag name="IGUANATEXSIZE" val="20"/>
  <p:tag name="IGUANATEXCURSOR" val="7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584.5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Triplewise jointly measurable&#10;&#10;&#10;\end{document}"/>
  <p:tag name="IGUANATEXSIZE" val="20"/>
  <p:tag name="IGUANATEXCURSOR" val="7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489.31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Pairwise jointly measurable&#10;&#10;&#10;\end{document}"/>
  <p:tag name="IGUANATEXSIZE" val="20"/>
  <p:tag name="IGUANATEXCURSOR" val="7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542.182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frac{2}{3}&lt;r\leq 1$:&#10;&#10;\end{document}"/>
  <p:tag name="IGUANATEXSIZE" val="20"/>
  <p:tag name="IGUANATEXCURSOR" val="7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01.912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Incompatible&#10;&#10;&#10;\end{document}"/>
  <p:tag name="IGUANATEXSIZE" val="20"/>
  <p:tag name="IGUANATEXCURSOR" val="7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754.78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This asymmetry looks familiar...&#10;&#10;\end{document}"/>
  <p:tag name="IGUANATEXSIZE" val="20"/>
  <p:tag name="IGUANATEXCURSOR" val="7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3594.30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Entanglement is a necessary but not sufficient condition for a quantum state to generate Bell nonlocal correlations.&#10;&#10;\end{document}"/>
  <p:tag name="IGUANATEXSIZE" val="20"/>
  <p:tag name="IGUANATEXCURSOR" val="8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3591.30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However, entanglement and nonlocality can be unified under the framework of \textbf{semiquantum nonlocal games}.&#10;&#10;\end{document}"/>
  <p:tag name="IGUANATEXSIZE" val="20"/>
  <p:tag name="IGUANATEXCURSOR" val="8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031.496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Our idea is to find a similar unification with measurement incompatibility.&#10;\end{document}"/>
  <p:tag name="IGUANATEXSIZE" val="20"/>
  <p:tag name="IGUANATEXCURSOR" val="8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737.907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losr}{\overset{\underset{\mathrm{LOSR}}{}}{\longrightarrow}}&#10;\begin{document}&#10;&#10;$\rho^{AB}\losr\sigma^{AB}$ &#10;&#10;\end{document}"/>
  <p:tag name="IGUANATEXSIZE" val="24"/>
  <p:tag name="IGUANATEXCURSOR" val="8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4041.245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$\bullet$ If $\textcolor{red}{\mc{A}}$ and $\textcolor{blue}{\mc{B}}$ are observables (i.e. projective measurements), then they are incompatible in a sequential scheme iff $[\textcolor{red}{\mc{A}},\textcolor{blue}{\mc{B}}]\not=0$.&#10;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611.923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losr}{\overset{\underset{\mathrm{LOSR}}{}}{\longrightarrow}}&#10;\begin{document}&#10;&#10;$\rho^{AB}\succ\sigma^{AB}$ &#10;&#10;\end{document}"/>
  <p:tag name="IGUANATEXSIZE" val="24"/>
  <p:tag name="IGUANATEXCURSOR" val="8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.73"/>
  <p:tag name="ORIGINALWIDTH" val="965.879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losr}{\overset{\underset{???}{}}{\longrightarrow}}&#10;\begin{document}&#10;&#10;$\{E_{a|x}\}\losr\{F_{a|x}\}$ &#10;&#10;\end{document}"/>
  <p:tag name="IGUANATEXSIZE" val="24"/>
  <p:tag name="IGUANATEXCURSOR" val="8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862.392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losr}{\overset{\underset{\mathrm{LOSR}}{}}{\longrightarrow}}&#10;\begin{document}&#10;&#10;$\{E_{a|x}\}\succ\{F_{a|x}\}$ &#10;&#10;\end{document}"/>
  <p:tag name="IGUANATEXSIZE" val="24"/>
  <p:tag name="IGUANATEXCURSOR" val="8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79.2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omega^{A'}_x$&#10;&#10;\end{document}"/>
  <p:tag name="IGUANATEXSIZE" val="24"/>
  <p:tag name="IGUANATEXCURSOR" val="7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09.973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^{AB}$&#10;&#10;\end{document}"/>
  <p:tag name="IGUANATEXSIZE" val="26"/>
  <p:tag name="IGUANATEXCURSOR" val="7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67.97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tau^{B'}_y$&#10;&#10;\end{document}"/>
  <p:tag name="IGUANATEXSIZE" val="24"/>
  <p:tag name="IGUANATEXCURSOR" val="7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4"/>
  <p:tag name="IGUANATEXCURSOR" val="7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b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95.950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{E^{AA'}_a\}$&#10;&#10;\end{document}"/>
  <p:tag name="IGUANATEXSIZE" val="20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403.449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{F^{BB'}_b\}$&#10;&#10;\end{document}"/>
  <p:tag name="IGUANATEXSIZE" val="20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96.7378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&#10;$\mc{A}$}&#10;&#10;\end{document}"/>
  <p:tag name="IGUANATEXSIZE" val="20"/>
  <p:tag name="IGUANATEXCURSOR" val="7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158"/>
  <p:tag name="ORIGINALWIDTH" val="3297.33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Then their ``joint measurability'' can be realized by one measurement $\textcolor{green}{\mc{C}}=\sum_{k}k\op{e_k}{e_k}$ and classical post-processing:&#10;\end{center}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9.1976"/>
  <p:tag name="ORIGINALWIDTH" val="1917.51"/>
  <p:tag name="LATEXADDIN" val="\documentclass{article}&#10;\usepackage{amsmath,amssymb,amsthm}&#10;\textwidth=2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A referee sends quantum states $\omega^{A'}_x$ and $\tau^{B'}_y$ to Alice and Bob with respective probability $q(x)$ and $q(y)$.&#10;&#10;\end{document}"/>
  <p:tag name="IGUANATEXSIZE" val="20"/>
  <p:tag name="IGUANATEXCURSOR" val="8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9.2013"/>
  <p:tag name="ORIGINALWIDTH" val="1613.798"/>
  <p:tag name="LATEXADDIN" val="\documentclass{article}&#10;\usepackage{amsmath,amssymb,amsthm}&#10;\textwidth=1.8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Alice and Bob send classical messages $a$ and $b$ back to the referee.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1.4286"/>
  <p:tag name="ORIGINALWIDTH" val="1883.015"/>
  <p:tag name="LATEXADDIN" val="\documentclass{article}&#10;\usepackage{amsmath,amssymb,amsthm}&#10;\textwidth=2.1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Their goal is to choose POVMs $\{E^{AA'}_{a}\}$ and $\{F^{BB'}_b\}$ that maximize the expected outcome of some \\payoff function $\mc{G}_{sq}(a,b,x,y)$.&#10;&#10;\end{document}"/>
  <p:tag name="IGUANATEXSIZE" val="20"/>
  <p:tag name="IGUANATEXCURSOR" val="8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92.950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op{x}{x}^{A'}$&#10;&#10;\end{document}"/>
  <p:tag name="IGUANATEXSIZE" val="20"/>
  <p:tag name="IGUANATEXCURSOR" val="7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09.973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^{AB}$&#10;&#10;\end{document}"/>
  <p:tag name="IGUANATEXSIZE" val="26"/>
  <p:tag name="IGUANATEXCURSOR" val="7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385.451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op{y}{y}^{B'}_y$&#10;&#10;\end{document}"/>
  <p:tag name="IGUANATEXSIZE" val="20"/>
  <p:tag name="IGUANATEXCURSOR" val="7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4"/>
  <p:tag name="IGUANATEXCURSOR" val="7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b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395.950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{E^{AA'}_a\}$&#10;&#10;\end{document}"/>
  <p:tag name="IGUANATEXSIZE" val="20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403.449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{F^{BB'}_b\}$&#10;&#10;\end{document}"/>
  <p:tag name="IGUANATEXSIZE" val="20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4146.981"/>
  <p:tag name="LATEXADDIN" val="\documentclass{article}&#10;\usepackage{amsmath,amssymb,amsthm}&#10;\textwidth=5.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$\bullet$ $[\textcolor{red}{\mc{A}},\textcolor{blue}{\mc{B}}]=0$ $\Rightarrow$ Simultaneously diagonalizable: $\displaystyle\textcolor{red}{\mc{A}}=\sum_{a}aP_a$ and $\displaystyle\textcolor{blue}{\mc{B}}=\sum_{b}bP_b$ &#10;\end{center}&#10;&#10;\end{document}"/>
  <p:tag name="IGUANATEXSIZE" val="20"/>
  <p:tag name="IGUANATEXCURSOR" val="9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1792.276"/>
  <p:tag name="LATEXADDIN" val="\documentclass{article}&#10;\usepackage{amsmath,amssymb,amsthm}&#10;\textwidth=2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Semi-quantum games generalize standard Bell Nonlocality.&#10;&#10;\end{document}"/>
  <p:tag name="IGUANATEXSIZE" val="20"/>
  <p:tag name="IGUANATEXCURSOR" val="7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0.9299"/>
  <p:tag name="ORIGINALWIDTH" val="1613.798"/>
  <p:tag name="LATEXADDIN" val="\documentclass{article}&#10;\usepackage{amsmath,amssymb,amsthm}&#10;\textwidth=1.8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Any Bell Inequality can be expressed as a semi-quantum nonlocal game that uses \\ \textit{classical} questions.&#10;&#10;\end{document}"/>
  <p:tag name="IGUANATEXSIZE" val="20"/>
  <p:tag name="IGUANATEXCURSOR" val="8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9647"/>
  <p:tag name="ORIGINALWIDTH" val="4043.494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For a given quantum state $\rho^{AB}$ and payoff function $\mc{G}_{sq}(a,b,x,y)$, the goal of a SqNG goal is find&#10;&#10;\end{document}"/>
  <p:tag name="IGUANATEXSIZE" val="20"/>
  <p:tag name="IGUANATEXCURSOR" val="8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.4642"/>
  <p:tag name="ORIGINALWIDTH" val="3347.58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begin{equation}&#10;p^*(\rho^{AB},\mc{G}_{sq}):=\max_{\{E_x\},\{F_y\}}\sum_{a,b,x,y}\mc{P}(a,b,x,y)p(a,b|x,y)q(x)q(y),\notag&#10;\end{equation}&#10;&#10;\end{document}"/>
  <p:tag name="IGUANATEXSIZE" val="20"/>
  <p:tag name="IGUANATEXCURSOR" val="7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344.58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where $p(a,b|x,y)=\tr\left[\left(E^{AA'}_{a}\otimes F^{BB'}_{b}\right)\left(\rho^{AB}\otimes\tau_x^{A'}\otimes\omega_y^{B'}\right)\right]$.&#10;&#10;\end{document}"/>
  <p:tag name="IGUANATEXSIZE" val="18"/>
  <p:tag name="IGUANATEXCURSOR" val="8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00.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Buscemi's result (PRL '14):&#10;&#10;\end{document}"/>
  <p:tag name="IGUANATEXSIZE" val="20"/>
  <p:tag name="IGUANATEXCURSOR" val="7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3985.002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(i) Every separable state $\rho^{AB}$ attains the same maximum score $p_{sep}^*(\mc{G}_{sq})$.&#10;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3553.806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(ii) For every entangled state $\rho^{AB}$, there exists a SqNG such that&#10;&#10;&#10;\end{document}"/>
  <p:tag name="IGUANATEXSIZE" val="20"/>
  <p:tag name="IGUANATEXCURSOR" val="7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1355.08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^*(\rho^{AB},\mc{G}_{sq})&gt;p^*_{sep}(\mc{G}_{sq})$.&#10;&#10;\end{document}"/>
  <p:tag name="IGUANATEXSIZE" val="20"/>
  <p:tag name="IGUANATEXCURSOR" val="7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483.689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Every entangled quantum state can generate some form of semiquantum nonlocality.&#10;&#10;\end{document}"/>
  <p:tag name="IGUANATEXSIZE" val="20"/>
  <p:tag name="IGUANATEXCURSOR" val="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$&#10;&#10;\end{document}"/>
  <p:tag name="IGUANATEXSIZE" val="26"/>
  <p:tag name="IGUANATEXCURSOR" val="7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33.145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textcolor{red}{Locality Bound}&#10;&#10;\end{document}"/>
  <p:tag name="IGUANATEXSIZE" val="20"/>
  <p:tag name="IGUANATEXCURSOR" val="7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3923.51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How can we incorporate the notion of measurement incompatibility in \\semiquantum nonlocal games?&#10;&#10;\end{document}"/>
  <p:tag name="IGUANATEXSIZE" val="20"/>
  <p:tag name="IGUANATEXCURSOR" val="8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258.71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- Recall the question for Bell Nonlocality: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310.46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- Our question now becomes the following:&#10;&#10;\end{document}"/>
  <p:tag name="IGUANATEXSIZE" val="20"/>
  <p:tag name="IGUANATEXCURSOR" val="7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7.6978"/>
  <p:tag name="ORIGINALWIDTH" val="3952.756"/>
  <p:tag name="LATEXADDIN" val="\documentclass{article}&#10;\usepackage{amsmath,amssymb,amsthm}&#10;\textwidth=4.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For every family of incompatible POVMs $\{E_{a|x}\}$ on Alice's side, are there POVMs $\{F_{b|y}\}$ on Bob's side and a SqNG whose locality bound can be violated using these POVMs?&#10;&#10;&#10;&#10;\end{document}"/>
  <p:tag name="IGUANATEXSIZE" val="20"/>
  <p:tag name="IGUANATEXCURSOR" val="8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7.6978"/>
  <p:tag name="ORIGINALWIDTH" val="3774.278"/>
  <p:tag name="LATEXADDIN" val="\documentclass{article}&#10;\usepackage{amsmath,amssymb,amsthm}&#10;\textwidth=4.2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For every family of incompatible POVMs $\{E_{a|x}\}$ on Alice's side, are there POVMs $\{F_{b|y}\}$ on Bob's side and a Bell expression whose locality bound can be violated using these POVMs?&#10;&#10;\end{document}"/>
  <p:tag name="IGUANATEXSIZE" val="20"/>
  <p:tag name="IGUANATEXCURSOR" val="8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09.973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^{AB}$&#10;&#10;\end{document}"/>
  <p:tag name="IGUANATEXSIZE" val="26"/>
  <p:tag name="IGUANATEXCURSOR" val="7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67.97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tau^{B'}_y$&#10;&#10;\end{document}"/>
  <p:tag name="IGUANATEXSIZE" val="24"/>
  <p:tag name="IGUANATEXCURSOR" val="7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4"/>
  <p:tag name="IGUANATEXCURSOR" val="7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b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65.9917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green}{&#10;$\mc{C}$}&#10;&#10;\end{document}"/>
  <p:tag name="IGUANATEXSIZE" val="20"/>
  <p:tag name="IGUANATEXCURSOR" val="7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403.449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{F^{BB'}_b\}$&#10;&#10;\end{document}"/>
  <p:tag name="IGUANATEXSIZE" val="20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345.706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E_{a|x}\}$&#10;&#10;\end{document}"/>
  <p:tag name="IGUANATEXSIZE" val="20"/>
  <p:tag name="IGUANATEXCURSOR" val="7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a|x,k)$&#10;&#10;\end{document}"/>
  <p:tag name="IGUANATEXSIZE" val="12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x$&#10;&#10;\end{document}"/>
  <p:tag name="IGUANATEXSIZE" val="24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0.4462"/>
  <p:tag name="ORIGINALWIDTH" val="1602.5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\underline{Scenario I}: \\ Alice plays some fixed \\incompatible POVMs $\{E_{a|x}\}$.&#10;&#10;\end{document}"/>
  <p:tag name="IGUANATEXSIZE" val="20"/>
  <p:tag name="IGUANATEXCURSOR" val="8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5.433"/>
  <p:tag name="ORIGINALWIDTH" val="1344.582"/>
  <p:tag name="LATEXADDIN" val="\documentclass{article}&#10;\usepackage{amsmath,amssymb,amsthm}&#10;\textwidth=1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The score is maximized over all quantum states $\rho^{AB}$ and all POVMs $\{F_b\}$ for Bob.&#10;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4.9269"/>
  <p:tag name="ORIGINALWIDTH" val="1538.058"/>
  <p:tag name="LATEXADDIN" val="\documentclass{article}&#10;\usepackage{amsmath,amssymb,amsthm}&#10;\textwidth=3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$\bullet$ A SqNG $\mc{G}_{sq}$ has questions \\$\op{x}{x}^{A'}$, $\tau^{B'}_y$, and \\weighted payoff function\\ $\vec{g}:=\mc{P}(a,b,x,y)p(x)p(y)$: &#10;\end{center}&#10;&#10;\end{document}"/>
  <p:tag name="IGUANATEXSIZE" val="20"/>
  <p:tag name="IGUANATEXCURSOR" val="7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6985"/>
  <p:tag name="ORIGINALWIDTH" val="1541.80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\textbf{Goal:}  Generate correlations\\&#10;$\vec{p}=p(ab|xy)$\\ that maximize $\vec{p}\cdot\vec{g}$.&#10;\end{center}&#10;&#10;\end{document}"/>
  <p:tag name="IGUANATEXSIZE" val="20"/>
  <p:tag name="IGUANATEXCURSOR" val="8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3.4271"/>
  <p:tag name="ORIGINALWIDTH" val="1811.774"/>
  <p:tag name="LATEXADDIN" val="\documentclass{article}&#10;\usepackage{amsmath,amssymb,amsthm}&#10;\textwidth=2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\underline{Scenario II}: &#10;&#10;\noindent The score is maximized over all POVMs for Alice, all POVMs for Bob, and all \textit{separable} states $\rho^{A:B}_{sep}$.&#10;&#10;\end{document}"/>
  <p:tag name="IGUANATEXSIZE" val="20"/>
  <p:tag name="IGUANATEXCURSOR" val="8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7.19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_{\textcolor{red}{\mc{A}}}(a|k)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238.470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_{\text{sep}}^{A:B}$&#10;&#10;\end{document}"/>
  <p:tag name="IGUANATEXSIZE" val="26"/>
  <p:tag name="IGUANATEXCURSOR" val="7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67.97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tau^{B'}_y$&#10;&#10;\end{document}"/>
  <p:tag name="IGUANATEXSIZE" val="24"/>
  <p:tag name="IGUANATEXCURSOR" val="7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4"/>
  <p:tag name="IGUANATEXCURSOR" val="7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b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403.449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{F^{BB'}_b\}$&#10;&#10;\end{document}"/>
  <p:tag name="IGUANATEXSIZE" val="20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345.706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E_{a|x}'\}$&#10;&#10;\end{document}"/>
  <p:tag name="IGUANATEXSIZE" val="20"/>
  <p:tag name="IGUANATEXCURSOR" val="7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a|x,k)$&#10;&#10;\end{document}"/>
  <p:tag name="IGUANATEXSIZE" val="12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x$&#10;&#10;\end{document}"/>
  <p:tag name="IGUANATEXSIZE" val="24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4.9269"/>
  <p:tag name="ORIGINALWIDTH" val="1538.058"/>
  <p:tag name="LATEXADDIN" val="\documentclass{article}&#10;\usepackage{amsmath,amssymb,amsthm}&#10;\textwidth=3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$\bullet$ A SqNG $\mc{G}_{sq}$ has questions \\$\op{x}{x}^{A'}$, $\tau^{B'}_y$, and \\weighted payoff function\\ $\vec{g}:=\mc{P}(a,b,x,y)p(x)p(y)$: &#10;\end{center}&#10;&#10;\end{document}"/>
  <p:tag name="IGUANATEXSIZE" val="20"/>
  <p:tag name="IGUANATEXCURSOR" val="7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2.452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_{\textcolor{blue}{\mc{B}}}(b|k)$&#10;&#10;\end{document}"/>
  <p:tag name="IGUANATEXSIZE" val="20"/>
  <p:tag name="IGUANATEXCURSOR" val="7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6985"/>
  <p:tag name="ORIGINALWIDTH" val="1541.80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\textbf{Goal:}  Generate correlations\\&#10;$\vec{p}=p(ab|xy)$\\ that maximize $\vec{p}\cdot\vec{g}$.&#10;\end{center}&#10;&#10;\end{document}"/>
  <p:tag name="IGUANATEXSIZE" val="20"/>
  <p:tag name="IGUANATEXCURSOR" val="8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09.973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^{AB}$&#10;&#10;\end{document}"/>
  <p:tag name="IGUANATEXSIZE" val="26"/>
  <p:tag name="IGUANATEXCURSOR" val="7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67.97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tau^{B'}_y$&#10;&#10;\end{document}"/>
  <p:tag name="IGUANATEXSIZE" val="24"/>
  <p:tag name="IGUANATEXCURSOR" val="7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4"/>
  <p:tag name="IGUANATEXCURSOR" val="7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b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403.449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{F^{BB'}_b\}$&#10;&#10;\end{document}"/>
  <p:tag name="IGUANATEXSIZE" val="20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345.706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E_{a|x}\}$&#10;&#10;\end{document}"/>
  <p:tag name="IGUANATEXSIZE" val="20"/>
  <p:tag name="IGUANATEXCURSOR" val="7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a|x,k)$&#10;&#10;\end{document}"/>
  <p:tag name="IGUANATEXSIZE" val="12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x$&#10;&#10;\end{document}"/>
  <p:tag name="IGUANATEXSIZE" val="24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2.4109"/>
  <p:tag name="ORIGINALWIDTH" val="1796.775"/>
  <p:tag name="LATEXADDIN" val="\documentclass{article}&#10;\usepackage{amsmath,amssymb,amsthm}&#10;\textwidth=2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\underline{Scenario III}: &#10;&#10;\noindent The score is maximized over all \textit{compatible} POVMs for Alice, all POVMs for Bob, and all quantum states $\rho^{AB}$.&#10;&#10;\end{document}"/>
  <p:tag name="IGUANATEXSIZE" val="20"/>
  <p:tag name="IGUANATEXCURSOR" val="7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4.9269"/>
  <p:tag name="ORIGINALWIDTH" val="1538.058"/>
  <p:tag name="LATEXADDIN" val="\documentclass{article}&#10;\usepackage{amsmath,amssymb,amsthm}&#10;\textwidth=3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$\bullet$ A SqNG $\mc{G}_{sq}$ has questions \\$\op{x}{x}^{A'}$, $\tau^{B'}_y$, and \\weighted payoff function\\ $\vec{g}:=\mc{P}(a,b,x,y)p(x)p(y)$: &#10;\end{center}&#10;&#10;\end{document}"/>
  <p:tag name="IGUANATEXSIZE" val="20"/>
  <p:tag name="IGUANATEXCURSOR" val="7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6985"/>
  <p:tag name="ORIGINALWIDTH" val="1541.80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\textbf{Goal:}  Generate correlations\\&#10;$\vec{p}=p(ab|xy)$\\ that maximize $\vec{p}\cdot\vec{g}$.&#10;\end{center}&#10;&#10;\end{document}"/>
  <p:tag name="IGUANATEXSIZE" val="20"/>
  <p:tag name="IGUANATEXCURSOR" val="8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.9715"/>
  <p:tag name="ORIGINALWIDTH" val="1708.28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 p^*(\{E_{a|x}\},\mc{G}_{sq}):=\sup_{\rho^{AB},\{F_b\}}\vec{g}\cdot\vec{p},$&#10;&#10;\end{document}"/>
  <p:tag name="IGUANATEXSIZE" val="20"/>
  <p:tag name="IGUANATEXCURSOR" val="8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4068.24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orrelations have form $\vec{p}=p(a,b|x,y)=\tr\left[\left(E^{A}_{a|x}\otimes F^{BB'}_{b}\right)\left(\rho^{AB}\otimes\omega_y^{B'}\right)\right]$.&#10;&#10;\end{document}"/>
  <p:tag name="IGUANATEXSIZE" val="18"/>
  <p:tag name="IGUANATEXCURSOR" val="7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9696"/>
  <p:tag name="ORIGINALWIDTH" val="1730.78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 p_{\text{sep}}^*(\mc{G}_{sq}):=\sup_{\rho_{\text{sep}}^{A:B},\{E_{a|x}\},\{F_b\}}\vec{g}\cdot\vec{p}$&#10;&#10;\end{document}"/>
  <p:tag name="IGUANATEXSIZE" val="20"/>
  <p:tag name="IGUANATEXCURSOR" val="8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584.926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\textbf{Theorem:}&#10;&#10;\end{document}"/>
  <p:tag name="IGUANATEXSIZE" val="20"/>
  <p:tag name="IGUANATEXCURSOR" val="7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4.4695"/>
  <p:tag name="ORIGINALWIDTH" val="4035.245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For every incompatible family of POVMs $\{E_{a|x}\}$, there exists a SqNG $\mc{G}_{sq}$ such that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2224.22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[p^*(\{E_{a|x}\},\mc{G}_{sq})&gt;p_{\text{sep}}^*(\mc{G}_{sq})\geq p_{\text{comp}}^*(\mc{G}_{sq}).\]&#10;&#10;\end{document}"/>
  <p:tag name="IGUANATEXSIZE" val="24"/>
  <p:tag name="IGUANATEXCURSOR" val="8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.4702"/>
  <p:tag name="ORIGINALWIDTH" val="1805.77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 p_{\text{comp}}^*(\mc{G}_{sq}):=\sup_{\rho^{AB},\{E_{a|x}\},\{F_b\}}\vec{g}\cdot\vec{p}$.&#10;&#10;\end{document}"/>
  <p:tag name="IGUANATEXSIZE" val="20"/>
  <p:tag name="IGUANATEXCURSOR" val="8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587.176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compatible&#10;&#10;\end{document}"/>
  <p:tag name="IGUANATEXSIZE" val="12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721"/>
  <p:tag name="ORIGINALWIDTH" val="926.134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=\sup_{\{E_{a|x}\},\{F_b\}}\vec{g}\cdot\vec{p}$&#10;&#10;&#10;&#10;\end{document}"/>
  <p:tag name="IGUANATEXSIZE" val="20"/>
  <p:tag name="IGUANATEXCURSOR" val="7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1322.83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Attains the same value \\for every separable state&#10;\end{center}&#10;&#10;\end{document}"/>
  <p:tag name="IGUANATEXSIZE" val="16"/>
  <p:tag name="IGUANATEXCURSOR" val="7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697.78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``Semi-quantum locality bound''&#10;&#10;\end{document}"/>
  <p:tag name="IGUANATEXSIZE" val="18"/>
  <p:tag name="IGUANATEXCURSOR" val="7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224.59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``Compatibility bound''&#10;&#10;\end{document}"/>
  <p:tag name="IGUANATEXSIZE" val="18"/>
  <p:tag name="IGUANATEXCURSOR" val="7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72.703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\textbf{Proof:}&#10;&#10;\end{document}"/>
  <p:tag name="IGUANATEXSIZE" val="18"/>
  <p:tag name="IGUANATEXCURSOR" val="7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211.09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[p_{\text{sep}}^*(\mc{G}_{sq})\geq p_{\text{comp}}^*(\mc{G}_{sq})\]&#10;&#10;\end{document}"/>
  <p:tag name="IGUANATEXSIZE" val="18"/>
  <p:tag name="IGUANATEXCURSOR" val="7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4035.245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&#10;If $\{E_{a|x}\}$ is any compatible family of POVMs, then $E_{a|x}=\sum_kp(a|x,k)G_k$.&#10;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2710.91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For any state $\rho^{AB}$ and any POVM $\{F_b\}_b$ for Bob:&#10;&#10;\end{document}"/>
  <p:tag name="IGUANATEXSIZE" val="20"/>
  <p:tag name="IGUANATEXCURSOR" val="7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2262.46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&#10;&#10;\begin{align}&#10;p(ab|xy)&amp;=\tr[(E^A_{a|x}\otimes F^{BB'}_b)(\rho^{AB}\otimes\omega^{B'}_y)]\notag&#10;\end{align}&#10;\end{document}"/>
  <p:tag name="IGUANATEXSIZE" val="20"/>
  <p:tag name="IGUANATEXCURSOR" val="7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0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2362.95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align}&#10;&amp;=\sum_kp(a|x,k)\tr[(G^A_k\otimes F^{BB'}_b)(\rho^{AB}\otimes\omega^{B'}_y)]\notag&#10;\end{align}&#10;&#10;\end{document}"/>
  <p:tag name="IGUANATEXSIZE" val="20"/>
  <p:tag name="IGUANATEXCURSOR" val="7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2099.73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align}&#10;&amp;=\sum_kp(a|x,k)p(k)\tr[F^{BB'}_b (\sigma_k^{B}\otimes\omega^{B'}_y)]\notag&#10;\end{align}&#10;&#10;\end{document}"/>
  <p:tag name="IGUANATEXSIZE" val="20"/>
  <p:tag name="IGUANATEXCURSOR" val="7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9613"/>
  <p:tag name="ORIGINALWIDTH" val="1625.04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tag where $\displaystyle\sigma_k=\frac{\tr_A[(E_a\otimes\mbb{I})\rho^{AB}]}{p(k)}$&#10;&#10;\end{document}"/>
  <p:tag name="IGUANATEXSIZE" val="16"/>
  <p:tag name="IGUANATEXCURSOR" val="8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1527.55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 and $p(k)=\tr[(E_a\otimes\mbb{I})\rho^{AB}]$.&#10;&#10;\end{document}"/>
  <p:tag name="IGUANATEXSIZE" val="16"/>
  <p:tag name="IGUANATEXCURSOR" val="7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792.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align}&#10;&amp;=\tr\left[\left(\sum_{k'}p(a|x,k')\op{k'}{k'}\otimes F^{BB'}_b\right) \left(\sum_kp(k)\op{k}{k}^A\otimes \sigma_k^{B}\otimes\omega^{B'}_y\right)\right]\notag&#10;\end{align}&#10;&#10;\end{document}"/>
  <p:tag name="IGUANATEXSIZE" val="20"/>
  <p:tag name="IGUANATEXCURSOR" val="7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221.972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hat{E}^A_{a|x}$&#10;&#10;\end{document}"/>
  <p:tag name="IGUANATEXSIZE" val="20"/>
  <p:tag name="IGUANATEXCURSOR" val="7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238.470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_{\text{sep}}^{A:B}$&#10;&#10;\end{document}"/>
  <p:tag name="IGUANATEXSIZE" val="20"/>
  <p:tag name="IGUANATEXCURSOR" val="7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72.703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\textbf{Proof:}&#10;&#10;\end{document}"/>
  <p:tag name="IGUANATEXSIZE" val="18"/>
  <p:tag name="IGUANATEXCURSOR" val="7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211.09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[p_{\text{sep}}^*(\mc{G}_{sq})\geq p_{\text{comp}}^*(\mc{G}_{sq})\]&#10;&#10;\end{document}"/>
  <p:tag name="IGUANATEXSIZE" val="18"/>
  <p:tag name="IGUANATEXCURSOR" val="7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4035.245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&#10;If $\{E_{a|x}\}$ is any compatible family of POVMs, then $E_{a|x}=\sum_kp(a|x,k)G_k$.&#10;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97.4877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b_k$&#10;&#10;\end{document}"/>
  <p:tag name="IGUANATEXSIZE" val="20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2710.91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For any state $\rho^{AB}$ and any POVM $\{F_b\}_b$ for Bob:&#10;&#10;\end{document}"/>
  <p:tag name="IGUANATEXSIZE" val="20"/>
  <p:tag name="IGUANATEXCURSOR" val="7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2262.46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&#10;&#10;\begin{align}&#10;p(ab|xy)&amp;=\tr[(E^A_{a|x}\otimes F^{BB'}_b)(\rho^{AB}\otimes\omega^{B'}_y)]\notag&#10;\end{align}&#10;\end{document}"/>
  <p:tag name="IGUANATEXSIZE" val="20"/>
  <p:tag name="IGUANATEXCURSOR" val="7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832.77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&#10;&#10;\begin{align}&#10;=\tr[(\hat{E}^A_{a|x}\otimes F^{BB'}_b)(\rho_{\text{sep}}^{A:B}\otimes\omega^{B'}_y)].\notag&#10;\end{align}&#10;\end{document}"/>
  <p:tag name="IGUANATEXSIZE" val="20"/>
  <p:tag name="IGUANATEXCURSOR" val="8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217.09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Hence, the same score is attainable using a separable state.&#10;&#10;\end{document}"/>
  <p:tag name="IGUANATEXSIZE" val="20"/>
  <p:tag name="IGUANATEXCURSOR" val="7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5.4892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qed$&#10;&#10;\end{document}"/>
  <p:tag name="IGUANATEXSIZE" val="20"/>
  <p:tag name="IGUANATEXCURSOR" val="7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74.915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\textbf{Proof idea:}&#10;&#10;\end{document}"/>
  <p:tag name="IGUANATEXSIZE" val="18"/>
  <p:tag name="IGUANATEXCURSOR" val="7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448.81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^*(\{E_{a|x}\},\mc{G}_{sq})&gt;p_{\text{sep}}^*(\mc{G}_{sq})$&#10;&#10;\end{document}"/>
  <p:tag name="IGUANATEXSIZE" val="20"/>
  <p:tag name="IGUANATEXCURSOR" val="7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732.65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The set of compatible POVMs forms a convex set:&#10;&#10;\end{document}"/>
  <p:tag name="IGUANATEXSIZE" val="20"/>
  <p:tag name="IGUANATEXCURSOR" val="7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450.693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bullet$ $\{E_{a|x}\}$&#10;&#10;\end{document}"/>
  <p:tag name="IGUANATEXSIZE" val="20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2874.391"/>
  <p:tag name="LATEXADDIN" val="\documentclass{article}&#10;\usepackage{amsmath,amssymb,amsthm}&#10;\textwidth=3.2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For every incompatible family $\{E_{a|x}\}$, there exists a family of hermitian operators $\{W_{a|x}\}$ such that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$&#10;&#10;\end{document}"/>
  <p:tag name="IGUANATEXSIZE" val="20"/>
  <p:tag name="IGUANATEXCURSOR" val="6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1965.50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 p(a,b)=\sum_k p_{\textcolor{red}{\mc{A}}}(a|k)p_{\textcolor{blue}{\mc{B}}}(b|k)\bra{e_k}\rho\ket{e_k}$&#10;&#10;\end{document}"/>
  <p:tag name="IGUANATEXSIZE" val="20"/>
  <p:tag name="IGUANATEXCURSOR" val="7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9651"/>
  <p:tag name="ORIGINALWIDTH" val="1944.50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[\sum_{a,x}\tr[W_{a|x} E_{a|x}]&gt;\sum_{a,x}\tr[W_{a|x} E'_{a|x}]\]&#10;&#10;\end{document}"/>
  <p:tag name="IGUANATEXSIZE" val="20"/>
  <p:tag name="IGUANATEXCURSOR" val="7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1836.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for all compatible families $\{E'_{a|x}\}$.&#10;&#10;\end{document}"/>
  <p:tag name="IGUANATEXSIZE" val="20"/>
  <p:tag name="IGUANATEXCURSOR" val="7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4663.667"/>
  <p:tag name="LATEXADDIN" val="\documentclass{article}&#10;\usepackage{amsmath,amssymb,amsthm}&#10;\textwidth=5.2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The trick is to convert the witness operators $W_{a|x}$ into a semi-quantum nonlocal game.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479.94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The next goal is to use SqNGs to induce a partial ordering on the set of POVMs.&#10;&#10;\end{document}"/>
  <p:tag name="IGUANATEXSIZE" val="20"/>
  <p:tag name="IGUANATEXCURSOR" val="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00.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Buscemi's result (PRL '14):&#10;&#10;\end{document}"/>
  <p:tag name="IGUANATEXSIZE" val="20"/>
  <p:tag name="IGUANATEXCURSOR" val="7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3331.08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losr}{\overset{\underset{\mathrm{LOSR}}{}}{\longrightarrow}}&#10;\begin{document}&#10;&#10;$p^*(\rho^{AB},\mc{G}_{sq})\geq p^*(\sigma^{AB},\mc{G}_{sq}),\;\forall\mc{G}_{sq}\qquad\Leftrightarrow\qquad\rho^{AB}\losr\sigma^{AB}$. &#10;&#10;\end{document}"/>
  <p:tag name="IGUANATEXSIZE" val="20"/>
  <p:tag name="IGUANATEXCURSOR" val="9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584.926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\textbf{Theorem:}&#10;&#10;\end{document}"/>
  <p:tag name="IGUANATEXSIZE" val="20"/>
  <p:tag name="IGUANATEXCURSOR" val="7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3815.523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pre}{\overset{\underset{\mc{E}_{\text{pre}}}{}}{\longrightarrow}}&#10;\begin{document}&#10;&#10;$p^*(\{E_{a|x}\},\mc{G}_{sq})\geq p^*(\{F_{a|x}\},\mc{G}_{sq}),\;\forall\mc{G}_{sq}\qquad\Leftrightarrow\qquad\{E_{a|x}\}\pre\{F_{a|x}\}$, &#10;&#10;\end{document}"/>
  <p:tag name="IGUANATEXSIZE" val="20"/>
  <p:tag name="IGUANATEXCURSOR" val="9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3.7083"/>
  <p:tag name="ORIGINALWIDTH" val="2950.881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pre}{\overset{\underset{\mc{E}_{\text{pre}}}{}}{\longrightarrow}}&#10;\begin{document}&#10;\begin{center}&#10;\noindent where $\pre$ means there exists some CP map such that \\$F_{a|x}=\mc{E}(E_{a|x})$ for all $a,x$. &#10;\end{center}&#10;\end{document}"/>
  <p:tag name="IGUANATEXSIZE" val="20"/>
  <p:tag name="IGUANATEXCURSOR" val="8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584.926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\textbf{Theorem:}&#10;&#10;\end{document}"/>
  <p:tag name="IGUANATEXSIZE" val="20"/>
  <p:tag name="IGUANATEXCURSOR" val="7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6.198"/>
  <p:tag name="ORIGINALWIDTH" val="1433.07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begin{center}&#10;Eigenprojectors $P_a$ and $P_b$ \\are diagonal in a common \\basis $\{\ket{e_k}\}$.&#10;\end{center}&#10;&#10;\end{document}"/>
  <p:tag name="IGUANATEXSIZE" val="16"/>
  <p:tag name="IGUANATEXCURSOR" val="7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7221"/>
  <p:tag name="ORIGINALWIDTH" val="3815.523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pre}{\overset{\underset{\mc{E}^\dagger_{\text{pre}}}{}}{\longrightarrow}}&#10;\begin{document}&#10;&#10;$p^*(\{E_{a|x}\},\mc{G}_{sq})\geq p^*(\{F_{a|x}\},\mc{G}_{sq}),\;\forall\mc{G}_{sq}\qquad\Leftrightarrow\qquad\{E_{a|x}\}\pre\{F_{a|x}\}$, &#10;&#10;\end{document}"/>
  <p:tag name="IGUANATEXSIZE" val="20"/>
  <p:tag name="IGUANATEXCURSOR" val="7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2.7034"/>
  <p:tag name="ORIGINALWIDTH" val="3121.11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pre}{\overset{\underset{\mc{E}^\dagger_{\text{pre}}}{}}{\longrightarrow}}&#10;\begin{document}&#10;\begin{center}&#10;\noindent where $\pre$ means there exists some CP map $\mc{E}^\dagger$ such that \\$F_{a|x}=\mc{E}^\dagger(E_{a|x})$ for all $a,x$. &#10;\end{center}&#10;\end{document}"/>
  <p:tag name="IGUANATEXSIZE" val="20"/>
  <p:tag name="IGUANATEXCURSOR" val="9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5.695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q(a|x,k)$&#10;&#10;\end{document}"/>
  <p:tag name="IGUANATEXSIZE" val="12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$&#10;&#10;\end{document}"/>
  <p:tag name="IGUANATEXSIZE" val="20"/>
  <p:tag name="IGUANATEXCURSOR" val="7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x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345.706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E_{a|x}\}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333.708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F_{a|x}\}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4041.245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$\bullet$ If $\textcolor{red}{\mc{A}}$ and $\textcolor{blue}{\mc{B}}$ are observables (i.e. projective measurements), then they are incompatible in a sequential scheme iff $[\textcolor{red}{\mc{A}},\textcolor{blue}{\mc{B}}]\not=0$.&#10;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a|x,k)$&#10;&#10;\end{document}"/>
  <p:tag name="IGUANATEXSIZE" val="12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$&#10;&#10;\end{document}"/>
  <p:tag name="IGUANATEXSIZE" val="20"/>
  <p:tag name="IGUANATEXCURSOR" val="7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x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584.926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\textbf{Theorem:}&#10;&#10;\end{document}"/>
  <p:tag name="IGUANATEXSIZE" val="20"/>
  <p:tag name="IGUANATEXCURSOR" val="7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7221"/>
  <p:tag name="ORIGINALWIDTH" val="3815.523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pre}{\overset{\underset{\mc{E}^\dagger_{\text{pre}}}{}}{\longrightarrow}}&#10;\begin{document}&#10;&#10;$p^*(\{E_{a|x}\},\mc{G}_{sq})\geq p^*(\{F_{a|x}\},\mc{G}_{sq}),\;\forall\mc{G}_{sq}\qquad\Leftrightarrow\qquad\{E_{a|x}\}\pre\{F_{a|x}\}$, &#10;&#10;\end{document}"/>
  <p:tag name="IGUANATEXSIZE" val="20"/>
  <p:tag name="IGUANATEXCURSOR" val="7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2.7034"/>
  <p:tag name="ORIGINALWIDTH" val="3121.11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pre}{\overset{\underset{\mc{E}^\dagger_{\text{pre}}}{}}{\longrightarrow}}&#10;\begin{document}&#10;\begin{center}&#10;\noindent where $\pre$ means there exists some CP map $\mc{E}^\dagger$ such that \\$F_{a|x}=\mc{E}^\dagger(E_{a|x})$ for all $a,x$. &#10;\end{center}&#10;\end{document}"/>
  <p:tag name="IGUANATEXSIZE" val="20"/>
  <p:tag name="IGUANATEXCURSOR" val="9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5.695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q(a|x,k)$&#10;&#10;\end{document}"/>
  <p:tag name="IGUANATEXSIZE" val="12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$&#10;&#10;\end{document}"/>
  <p:tag name="IGUANATEXSIZE" val="20"/>
  <p:tag name="IGUANATEXCURSOR" val="7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158"/>
  <p:tag name="ORIGINALWIDTH" val="3297.33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Then their ``joint measurability'' can be realized by one measurement $\textcolor{green}{\mc{C}}=\sum_{k}k\op{e_k}{e_k}$ and classical post-processing:&#10;\end{center}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x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345.706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E_{a|x}\}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.4702"/>
  <p:tag name="ORIGINALWIDTH" val="2667.417"/>
  <p:tag name="LATEXADDIN" val="\documentclass{article}&#10;\usepackage{amsmath,amssymb,amsthm}&#10;\textwidth=4.8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begin{center}&#10;There exists a pre-processing quantum channel $\mc{E}$  \\that relates the two devices.&#10;\end{center}&#10;\end{document}"/>
  <p:tag name="IGUANATEXSIZE" val="20"/>
  <p:tag name="IGUANATEXCURSOR" val="7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67.4915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mc{E}$&#10;&#10;\end{document}"/>
  <p:tag name="IGUANATEXSIZE" val="24"/>
  <p:tag name="IGUANATEXCURSOR" val="7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333.708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F_{a|x}\}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a|x,k)$&#10;&#10;\end{document}"/>
  <p:tag name="IGUANATEXSIZE" val="12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$&#10;&#10;\end{document}"/>
  <p:tag name="IGUANATEXSIZE" val="20"/>
  <p:tag name="IGUANATEXCURSOR" val="7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x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4146.981"/>
  <p:tag name="LATEXADDIN" val="\documentclass{article}&#10;\usepackage{amsmath,amssymb,amsthm}&#10;\textwidth=5.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$\bullet$ $[\textcolor{red}{\mc{A}},\textcolor{blue}{\mc{B}}]=0$ $\Rightarrow$ Simultaneously diagonalizable: $\displaystyle\textcolor{red}{\mc{A}}=\sum_{a}aP_a$ and $\displaystyle\textcolor{blue}{\mc{B}}=\sum_{b}bP_b$ &#10;\end{center}&#10;&#10;\end{document}"/>
  <p:tag name="IGUANATEXSIZE" val="20"/>
  <p:tag name="IGUANATEXCURSOR" val="9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4480.69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An interesting application arises when considering the case of just a single POVM.&#10;&#10;\end{document}"/>
  <p:tag name="IGUANATEXSIZE" val="20"/>
  <p:tag name="IGUANATEXCURSOR" val="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8.968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{E_b\}$&#10;&#10;\end{document}"/>
  <p:tag name="IGUANATEXSIZE" val="20"/>
  <p:tag name="IGUANATEXCURSOR" val="7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4042.745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For POVM $\{E_b\}_{b\in\mc{B}}$ and arbitrary index set $\mc{A}$, let $\mc{P}:\mc{A}\times\mc{B}\to \mbb{R}$ be any function.  We identify $\mc{P}(a,b)$ as a ``payoff'' function.&#10;&#10;\end{document}"/>
  <p:tag name="IGUANATEXSIZE" val="20"/>
  <p:tag name="IGUANATEXCURSOR" val="8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15.710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\textbf{Goal:}&#10;&#10;&#10;\end{document}"/>
  <p:tag name="IGUANATEXSIZE" val="20"/>
  <p:tag name="IGUANATEXCURSOR" val="7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4041.995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Identify an ensemble of quantum states $\{p(a),\rho_a\}_{a\in\mc{A}}$ that maximizes the expected payoff $\mc{P}(a,b)$ using POVM $\{E_b\}$.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2.18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{p(a),\rho_a\}$&#10;&#10;\end{document}"/>
  <p:tag name="IGUANATEXSIZE" val="20"/>
  <p:tag name="IGUANATEXCURSOR" val="7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11.736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_a$&#10;&#10;\end{document}"/>
  <p:tag name="IGUANATEXSIZE" val="20"/>
  <p:tag name="IGUANATEXCURSOR" val="7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b$&#10;&#10;\end{document}"/>
  <p:tag name="IGUANATEXSIZE" val="20"/>
  <p:tag name="IGUANATEXCURSOR" val="7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2530.18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[p^*(\{E_b,\mc{P}\})=\max_{\{p(a),\rho_a\}}\sum_a\mc{P}(a,b)\tr[E_b\rho_a]p(a).\]&#10;&#10;\end{document}"/>
  <p:tag name="IGUANATEXSIZE" val="20"/>
  <p:tag name="IGUANATEXCURSOR" val="7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6.198"/>
  <p:tag name="ORIGINALWIDTH" val="1433.07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begin{center}&#10;Eigenprojectors $P_a$ and $P_b$ \\are diagonal in a common \\basis $\{\ket{e_k}\}$.&#10;\end{center}&#10;&#10;\end{document}"/>
  <p:tag name="IGUANATEXSIZE" val="16"/>
  <p:tag name="IGUANATEXCURSOR" val="7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11.923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\textbf{Corollary:}&#10;&#10;\end{document}"/>
  <p:tag name="IGUANATEXSIZE" val="20"/>
  <p:tag name="IGUANATEXCURSOR" val="7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.9738"/>
  <p:tag name="ORIGINALWIDTH" val="3233.596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pre}{\overset{\underset{\mc{E}^\dagger_{\text{pre}}}{}}{\longrightarrow}}&#10;\begin{document}&#10;&#10;$p^*(\{E_{a}\},\mc{P})\geq p^*(\{F_{a}\},\mc{P}),\;\forall\mc{P}\qquad\Leftrightarrow\qquad\{E_{a}\}\pre\{F_{a}\}$, &#10;&#10;\end{document}"/>
  <p:tag name="IGUANATEXSIZE" val="20"/>
  <p:tag name="IGUANATEXCURSOR" val="9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1.1961"/>
  <p:tag name="ORIGINALWIDTH" val="4491.188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A bipartite state $\rho^{AB}$ is called $A\to B$ \textbf{unsteerable} if every family of POVMs $\{E_{a|x}\}$ on Alice's side generates post-measurement (unnormalized) states for Bob satisfying a local hidden state model:&#10;&#10;&#10;\end{document}"/>
  <p:tag name="IGUANATEXSIZE" val="20"/>
  <p:tag name="IGUANATEXCURSOR" val="9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2628.42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[\sigma_{a|x}=\tr[(E^A_{a|x}\otimes\mbb{I}^B)\rho^{AB}]=\sum_k p(a|x,k)p(k)\sigma_k.\]&#10;&#10;\end{document}"/>
  <p:tag name="IGUANATEXSIZE" val="20"/>
  <p:tag name="IGUANATEXCURSOR" val="8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643.41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bullet$ Connection with measurement incompatibility:&#10;&#10;\end{document}"/>
  <p:tag name="IGUANATEXSIZE" val="20"/>
  <p:tag name="IGUANATEXCURSOR" val="7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3688.039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begin{center}&#10;$\{E_{a|x}\}$ is incompatible iff they can be used to steer some state $\rho^{AB}$.&#10;\end{center}&#10;&#10;\end{document}"/>
  <p:tag name="IGUANATEXSIZE" val="20"/>
  <p:tag name="IGUANATEXCURSOR" val="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1948.25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[Uola/Moroder/G\&quot;{u}hne PRL '14\\ Quintino/V\'{e}rtesi/Brunner PRL '14]&#10;&#10;\end{document}"/>
  <p:tag name="IGUANATEXSIZE" val="16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32.95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Otherwise the state is ($A\to B$) \textbf{steerable}.&#10;&#10;\end{document}"/>
  <p:tag name="IGUANATEXSIZE" val="20"/>
  <p:tag name="IGUANATEXCURSOR" val="7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4491.938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This connection between measurement incompatibility and steerability is also obtained as corollary.&#10;&#10;\end{document}"/>
  <p:tag name="IGUANATEXSIZE" val="20"/>
  <p:tag name="IGUANATEXCURSOR" val="8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9681"/>
  <p:tag name="ORIGINALWIDTH" val="2680.91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 p^*(\{E_{a|x}\},\mc{G}_{sq})&gt; p_{\text{sep}}^*(\mc{G}_{sq})=\sup_{\rho_{\text{sep}}^{A:B},\{E'_{a|x}\},\{F_b\}}\vec{g}\cdot\vec{p}$.&#10;&#10;\end{document}"/>
  <p:tag name="IGUANATEXSIZE" val="20"/>
  <p:tag name="IGUANATEXCURSOR" val="8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$&#10;&#10;\end{document}"/>
  <p:tag name="IGUANATEXSIZE" val="26"/>
  <p:tag name="IGUANATEXCURSOR" val="7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4488.189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For every incompatible family of POVMs $\{E_{a|x}\}$, there exists a SqNG $\mc{G}_{sq}$ such that&#10;&#10;\end{document}"/>
  <p:tag name="IGUANATEXSIZE" val="20"/>
  <p:tag name="IGUANATEXCURSOR" val="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1444.31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=\sup_{\rho_{\text{unsteerable}}^{A\to B},\{E'_{a|x}\},\{F_b\}}\vec{g}\cdot\vec{p}$.&#10;&#10;&#10;\end{document}"/>
  <p:tag name="IGUANATEXSIZE" val="20"/>
  <p:tag name="IGUANATEXCURSOR" val="7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9647"/>
  <p:tag name="ORIGINALWIDTH" val="2332.208"/>
  <p:tag name="LATEXADDIN" val="\documentclass{article}&#10;\usepackage{amsmath,amssymb,amsthm}&#10;\textwidth=3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The quantum state $\rho^{AB}$ \\attaining this maximum must be steerable.&#10;\end{center}&#10;&#10;\end{document}"/>
  <p:tag name="IGUANATEXSIZE" val="16"/>
  <p:tag name="IGUANATEXCURSOR" val="7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347.957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Hence every incompatible family of POVMs can demonstarte quantum steering.&#10;\end{document}"/>
  <p:tag name="IGUANATEXSIZE" val="20"/>
  <p:tag name="IGUANATEXCURSOR" val="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4048.744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pre}{\overset{\underset{\mc{E}^\dagger_{\text{pre}}}{}}{\longrightarrow}}&#10;\begin{document}&#10;&#10;\noindent $\bullet$ The relationship $\{E_{a}\}\pre\{F_{a}\}$ has been used to identify the notion of ``cleanness'' in POVMs.&#10;&#10;\end{document}"/>
  <p:tag name="IGUANATEXSIZE" val="20"/>
  <p:tag name="IGUANATEXCURSOR" val="8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.9738"/>
  <p:tag name="ORIGINALWIDTH" val="4007.499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newcommand{\pre}{\overset{\underset{\mc{E}^\dagger_{\text{pre}}}{}}{\longrightarrow}}&#10;\begin{document}&#10;&#10;\noindent $\bullet$ $\{E_a\}$ is called a \textbf{clean} POVM if $\{F_{a}\}\pre\{E_{a}\}$ implies $\{F_{a}\}\pre\{E_{a}\}$.&#10;&#10;\end{document}"/>
  <p:tag name="IGUANATEXSIZE" val="20"/>
  <p:tag name="IGUANATEXCURSOR" val="9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65.9917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green}{&#10;$\mc{C}$}&#10;&#10;\end{document}"/>
  <p:tag name="IGUANATEXSIZE" val="20"/>
  <p:tag name="IGUANATEXCURSOR" val="7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75.92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\in\{\textcolor{red}{&#10;\mc{A}},\textcolor{blue}{&#10;\mc{B}}\}$&#10;&#10;\end{document}"/>
  <p:tag name="IGUANATEXSIZE" val="20"/>
  <p:tag name="IGUANATEXCURSOR" val="7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0.2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blue}{&#10;$\mc{B}$}&#10;&#10;\end{document}"/>
  <p:tag name="IGUANATEXSIZE" val="20"/>
  <p:tag name="IGUANATEXCURSOR" val="7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733.408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Alternatively:&#10;&#10;\end{document}"/>
  <p:tag name="IGUANATEXSIZE" val="24"/>
  <p:tag name="IGUANATEXCURSOR" val="7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x$&#10;&#10;\end{document}"/>
  <p:tag name="IGUANATEXSIZE" val="20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9.4937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c$&#10;&#10;\end{document}"/>
  <p:tag name="IGUANATEXSIZE" val="20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91.188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c\in\{a,b\}$&#10;&#10;\end{document}"/>
  <p:tag name="IGUANATEXSIZE" val="20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4.945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c|x,k)$&#10;&#10;&#10;\end{document}"/>
  <p:tag name="IGUANATEXSIZE" val="20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1691.78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begin{center}&#10;A \textbf{classically programmable }&#10;\end{center}&#10;\end{document}"/>
  <p:tag name="IGUANATEXSIZE" val="20"/>
  <p:tag name="IGUANATEXCURSOR" val="7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986.50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textbf{measurement apparatus} with the &#10;\end{document}"/>
  <p:tag name="IGUANATEXSIZE" val="20"/>
  <p:tag name="IGUANATEXCURSOR" val="7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649.04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classical program uncorrelated &#10;&#10;\end{document}"/>
  <p:tag name="IGUANATEXSIZE" val="20"/>
  <p:tag name="IGUANATEXCURSOR" val="7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72.02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from the quantum measurement.&#10;&#10;\end{document}"/>
  <p:tag name="IGUANATEXSIZE" val="20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$&#10;&#10;\end{document}"/>
  <p:tag name="IGUANATEXSIZE" val="20"/>
  <p:tag name="IGUANATEXCURSOR" val="6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4254.218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$\bullet$ The notion of joint measurability is generalized to family of POVMs $\{E_{a|x}\}$.&#10;&#10;&#10;\end{document}"/>
  <p:tag name="IGUANATEXSIZE" val="20"/>
  <p:tag name="IGUANATEXCURSOR" val="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7.6978"/>
  <p:tag name="ORIGINALWIDTH" val="4503.187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$\bullet$ A family of POVMs $\{E_{a|x}\}$ is called \textbf{jointly measurable}, or \textbf{compatible}, if there exists a ``mother'' POVM $\{G_k\}$ that generates each ``daughter'' POVM using classical post-processing.  Otherwise it is called \textbf{incompatible}.&#10;&#10;\end{document}"/>
  <p:tag name="IGUANATEXSIZE" val="20"/>
  <p:tag name="IGUANATEXCURSOR" val="8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917.885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sum_a E_{a|x}=\mbb{I}\quad\forall x$&#10;&#10;\end{document}"/>
  <p:tag name="IGUANATEXSIZE" val="20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$&#10;&#10;\end{document}"/>
  <p:tag name="IGUANATEXSIZE" val="26"/>
  <p:tag name="IGUANATEXCURSOR" val="7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G_k\}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2.695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_{1}(a_1|k)$&#10;&#10;\end{document}"/>
  <p:tag name="IGUANATEXSIZE" val="20"/>
  <p:tag name="IGUANATEXCURSOR" val="7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194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_{x}(a_x|k)$&#10;&#10;\end{document}"/>
  <p:tag name="IGUANATEXSIZE" val="20"/>
  <p:tag name="IGUANATEXCURSOR" val="7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2.737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_1$&#10;&#10;\end{document}"/>
  <p:tag name="IGUANATEXSIZE" val="20"/>
  <p:tag name="IGUANATEXCURSOR" val="7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$&#10;&#10;\end{document}"/>
  <p:tag name="IGUANATEXSIZE" val="26"/>
  <p:tag name="IGUANATEXCURSOR" val="7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2.485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_x$&#10;&#10;\end{document}"/>
  <p:tag name="IGUANATEXSIZE" val="20"/>
  <p:tag name="IGUANATEXCURSOR" val="7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2.695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_{2}(a_2|k)$&#10;&#10;\end{document}"/>
  <p:tag name="IGUANATEXSIZE" val="20"/>
  <p:tag name="IGUANATEXCURSOR" val="7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5.736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_2$&#10;&#10;\end{document}"/>
  <p:tag name="IGUANATEXSIZE" val="20"/>
  <p:tag name="IGUANATEXCURSOR" val="7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cdots$&#10;&#10;&#10;\end{document}"/>
  <p:tag name="IGUANATEXSIZE" val="28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cdots$&#10;&#10;&#10;\end{document}"/>
  <p:tag name="IGUANATEXSIZE" val="28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2090.73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 p(a_1,a_2,\cdots)=\sum_k \prod_xp_{x}(a_x|k)\tr[\rho G_k]$&#10;&#10;\end{document}"/>
  <p:tag name="IGUANATEXSIZE" val="20"/>
  <p:tag name="IGUANATEXCURSOR" val="7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3.937"/>
  <p:tag name="ORIGINALWIDTH" val="1439.8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align}&#10;\displaystyle p(a_x)&amp;=\sum_{a_y\not=a_x}p(a_1,a_2,\cdots)\notag\\&#10;&amp;=\tr[E_{a|x}\rho].\notag&#10;\end{align}&#10;\end{document}"/>
  <p:tag name="IGUANATEXSIZE" val="20"/>
  <p:tag name="IGUANATEXCURSOR" val="7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$&#10;&#10;\end{document}"/>
  <p:tag name="IGUANATEXSIZE" val="26"/>
  <p:tag name="IGUANATEXCURSOR" val="7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G_k\}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21.709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\in\mc{X}$&#10;&#10;\end{document}"/>
  <p:tag name="IGUANATEXSIZE" val="20"/>
  <p:tag name="IGUANATEXCURSOR" val="7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96.7378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&#10;$\mc{A}$}&#10;&#10;\end{document}"/>
  <p:tag name="IGUANATEXSIZE" val="20"/>
  <p:tag name="IGUANATEXCURSOR" val="7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733.408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Alternatively:&#10;&#10;\end{document}"/>
  <p:tag name="IGUANATEXSIZE" val="24"/>
  <p:tag name="IGUANATEXCURSOR" val="7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x$&#10;&#10;\end{document}"/>
  <p:tag name="IGUANATEXSIZE" val="20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0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313.460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\in\mc{A}$&#10;&#10;\end{document}"/>
  <p:tag name="IGUANATEXSIZE" val="20"/>
  <p:tag name="IGUANATEXCURSOR" val="7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a|x,k)$&#10;&#10;&#10;\end{document}"/>
  <p:tag name="IGUANATEXSIZE" val="20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4254.218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$\bullet$ The notion of joint measurability is generalized to family of POVMs $\{E_{a|x}\}$.&#10;&#10;&#10;\end{document}"/>
  <p:tag name="IGUANATEXSIZE" val="20"/>
  <p:tag name="IGUANATEXCURSOR" val="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7.6978"/>
  <p:tag name="ORIGINALWIDTH" val="4503.187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$\bullet$ A family of POVMs $\{E_{a|x}\}$ is called \textbf{jointly measurable}, or \textbf{compatible}, if there exists a ``mother'' POVM $\{G_k\}$ that generates each ``daughter'' POVM using classical post-processing.  Otherwise it is called \textbf{incompatible}.&#10;&#10;\end{document}"/>
  <p:tag name="IGUANATEXSIZE" val="20"/>
  <p:tag name="IGUANATEXCURSOR" val="8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917.885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sum_a E_{a|x}=\mbb{I}\quad\forall x$&#10;&#10;\end{document}"/>
  <p:tag name="IGUANATEXSIZE" val="20"/>
  <p:tag name="IGUANATEXCURSOR" val="7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$&#10;&#10;\end{document}"/>
  <p:tag name="IGUANATEXSIZE" val="20"/>
  <p:tag name="IGUANATEXCURSOR" val="6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1203.59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 E_{a|x}=\sum_k  p(a|x,k)G_k$&#10;&#10;\end{document}"/>
  <p:tag name="IGUANATEXSIZE" val="24"/>
  <p:tag name="IGUANATEXCURSOR" val="7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1062.61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Defining form of \\compatible POVMs&#10;\end{center}&#10;&#10;&#10;\end{document}"/>
  <p:tag name="IGUANATEXSIZE" val="20"/>
  <p:tag name="IGUANATEXCURSOR" val="7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9.97"/>
  <p:tag name="ORIGINALWIDTH" val="1622.047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Implementing general families\\of POVMs:&#10;\end{center}&#10;\end{document}"/>
  <p:tag name="IGUANATEXSIZE" val="20"/>
  <p:tag name="IGUANATEXCURSOR" val="7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$&#10;&#10;\end{document}"/>
  <p:tag name="IGUANATEXSIZE" val="26"/>
  <p:tag name="IGUANATEXCURSOR" val="7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352.455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G_{k|x}\}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&#10;\end{document}"/>
  <p:tag name="IGUANATEXSIZE" val="20"/>
  <p:tag name="IGUANATEXCURSOR" val="6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a|x,k)$&#10;&#10;&#10;\end{document}"/>
  <p:tag name="IGUANATEXSIZE" val="20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rho$&#10;&#10;\end{document}"/>
  <p:tag name="IGUANATEXSIZE" val="26"/>
  <p:tag name="IGUANATEXCURSOR" val="7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0.2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blue}{&#10;$\mc{B}$}&#10;&#10;\end{document}"/>
  <p:tag name="IGUANATEXSIZE" val="20"/>
  <p:tag name="IGUANATEXCURSOR" val="7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6.216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G_{k}\}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&#10;\end{document}"/>
  <p:tag name="IGUANATEXSIZE" val="20"/>
  <p:tag name="IGUANATEXCURSOR" val="6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6.9929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k$&#10;&#10;\end{document}"/>
  <p:tag name="IGUANATEXSIZE" val="20"/>
  <p:tag name="IGUANATEXCURSOR" val="6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a$&#10;&#10;\end{document}"/>
  <p:tag name="IGUANATEXSIZE" val="20"/>
  <p:tag name="IGUANATEXCURSOR" val="6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p(a|x,k)$&#10;&#10;&#10;\end{document}"/>
  <p:tag name="IGUANATEXSIZE" val="20"/>
  <p:tag name="IGUANATEXCURSOR" val="7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9.97"/>
  <p:tag name="ORIGINALWIDTH" val="1829.021"/>
  <p:tag name="LATEXADDIN" val="\documentclass{article}&#10;\usepackage{amsmath,amssymb,amsthm}&#10;\textwidth=4.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Implementing compatible families\\ of POVMs:&#10;\end{center}&#10;\end{document}"/>
  <p:tag name="IGUANATEXSIZE" val="20"/>
  <p:tag name="IGUANATEXCURSOR" val="7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604.424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\underline{\textbf{Summary}}&#10;&#10;\end{document}"/>
  <p:tag name="IGUANATEXSIZE" val="20"/>
  <p:tag name="IGUANATEXCURSOR" val="7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1203.59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 E_{a|x}=\sum_k  p(a|x,k)G_k$&#10;&#10;\end{document}"/>
  <p:tag name="IGUANATEXSIZE" val="24"/>
  <p:tag name="IGUANATEXCURSOR" val="7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1288.33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\displaystyle E_{a|x}=\sum_k  p(a|x,k)G_{k|x}$&#10;&#10;\end{document}"/>
  <p:tag name="IGUANATEXSIZE" val="24"/>
  <p:tag name="IGUANATEXCURSOR" val="7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92.68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tr}{\text{Tr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[Heinosaari/Reitzner/Stano Found. Phys. '08]&#10;&#10;\end{document}"/>
  <p:tag name="IGUANATEXSIZE" val="16"/>
  <p:tag name="IGUANATEXCURSOR" val="7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2181</TotalTime>
  <Words>232</Words>
  <Application>Microsoft Office PowerPoint</Application>
  <PresentationFormat>Widescreen</PresentationFormat>
  <Paragraphs>62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Gill Sans MT</vt:lpstr>
      <vt:lpstr>Gallery</vt:lpstr>
      <vt:lpstr>Office Theme</vt:lpstr>
      <vt:lpstr>Measurement Incompatibility  and Semi-quantum  Nonlocal Games</vt:lpstr>
      <vt:lpstr>Measurement Incompatibility based on Sequential Measurement</vt:lpstr>
      <vt:lpstr>Measurement Incompatibility in Observables</vt:lpstr>
      <vt:lpstr>Measurement Incompatibility in Observables</vt:lpstr>
      <vt:lpstr>Measurement Incompatibility in POVMs</vt:lpstr>
      <vt:lpstr>Measurement Incompatibility in POVMs</vt:lpstr>
      <vt:lpstr>Measurement Incompatibility in POVMs</vt:lpstr>
      <vt:lpstr>Qubit Example of Measurement Incompatibility</vt:lpstr>
      <vt:lpstr>Is Measurement Incompatibility Related to any other Fundamental Quantum Phenomena?</vt:lpstr>
      <vt:lpstr>Measurement Incompatibility and Bell Nonlocality</vt:lpstr>
      <vt:lpstr>PowerPoint Presentation</vt:lpstr>
      <vt:lpstr>Measurement Incompatibility and Bell Nonlocality</vt:lpstr>
      <vt:lpstr>Measurement Incompatibility and Bell Nonlocality</vt:lpstr>
      <vt:lpstr>Measurement Incompatibility and Bell Nonlocality</vt:lpstr>
      <vt:lpstr>Qubit Example of Measurement Incompatibility</vt:lpstr>
      <vt:lpstr>Can we attain any other type of equivalence between Measurement Incompatibility and Nonlocality?</vt:lpstr>
      <vt:lpstr>Measurement Incompatibility and Nonlocality</vt:lpstr>
      <vt:lpstr>Semi-quantum Nonlocality</vt:lpstr>
      <vt:lpstr>Semi-quantum Nonlocal Games (SqNG)</vt:lpstr>
      <vt:lpstr>Semi-quantum Nonlocal Games (SqNG)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Application: Steering</vt:lpstr>
      <vt:lpstr>Application: Steering</vt:lpstr>
      <vt:lpstr>Relation to Clean POVMs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Incompatibility and Semiquantum Nonlocal Games</dc:title>
  <dc:creator>Chitambar, Eric</dc:creator>
  <cp:lastModifiedBy>Chitambar, Eric</cp:lastModifiedBy>
  <cp:revision>135</cp:revision>
  <dcterms:created xsi:type="dcterms:W3CDTF">2019-04-27T01:12:42Z</dcterms:created>
  <dcterms:modified xsi:type="dcterms:W3CDTF">2019-05-25T07:01:54Z</dcterms:modified>
</cp:coreProperties>
</file>